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3CCCC"/>
    <a:srgbClr val="FC0350"/>
    <a:srgbClr val="2F1313"/>
    <a:srgbClr val="00CC99"/>
    <a:srgbClr val="CC0099"/>
    <a:srgbClr val="B00082"/>
    <a:srgbClr val="0DFFC0"/>
    <a:srgbClr val="3333CC"/>
    <a:srgbClr val="FF84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1522" y="-581"/>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8D488C-74D4-4C25-BA5D-A88C6BCBD746}" type="datetimeFigureOut">
              <a:rPr lang="en-US" smtClean="0"/>
              <a:t>9/20/2021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5F8321-D0DF-40B8-98C4-EAF2ABBB5C2D}" type="slidenum">
              <a:rPr lang="en-US" smtClean="0"/>
              <a:t>‹#›</a:t>
            </a:fld>
            <a:endParaRPr lang="en-US"/>
          </a:p>
        </p:txBody>
      </p:sp>
    </p:spTree>
    <p:extLst>
      <p:ext uri="{BB962C8B-B14F-4D97-AF65-F5344CB8AC3E}">
        <p14:creationId xmlns:p14="http://schemas.microsoft.com/office/powerpoint/2010/main" val="2190767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5F8321-D0DF-40B8-98C4-EAF2ABBB5C2D}" type="slidenum">
              <a:rPr lang="en-US" smtClean="0"/>
              <a:t>2</a:t>
            </a:fld>
            <a:endParaRPr lang="en-US"/>
          </a:p>
        </p:txBody>
      </p:sp>
    </p:spTree>
    <p:extLst>
      <p:ext uri="{BB962C8B-B14F-4D97-AF65-F5344CB8AC3E}">
        <p14:creationId xmlns:p14="http://schemas.microsoft.com/office/powerpoint/2010/main" val="413059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3AC1EB-B956-4CCD-B4B6-9A45ABFF81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FCF6BBBC-3B5D-4628-B5B9-D48884BCF3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B3365EC0-9174-4438-84DA-E7D3C02E05BD}"/>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5" name="Footer Placeholder 4">
            <a:extLst>
              <a:ext uri="{FF2B5EF4-FFF2-40B4-BE49-F238E27FC236}">
                <a16:creationId xmlns:a16="http://schemas.microsoft.com/office/drawing/2014/main" xmlns="" id="{F03260EC-C712-4635-A279-C65DFA07EC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3D6A8F6-0475-4DCD-AC10-4210C1199E57}"/>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887271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43795B-B053-4BBC-8CC4-900B5ED1B3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EECE43D-B96F-413A-BFA0-D839A64BF9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62CC4F83-AECB-4FA4-83FA-316FAA3A4801}"/>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5" name="Footer Placeholder 4">
            <a:extLst>
              <a:ext uri="{FF2B5EF4-FFF2-40B4-BE49-F238E27FC236}">
                <a16:creationId xmlns:a16="http://schemas.microsoft.com/office/drawing/2014/main" xmlns="" id="{D76901C2-209F-4914-AC14-A3DEA745156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60CF0CD-9C55-4F7C-88FC-20C9AC433A62}"/>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4068645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A5858A03-9769-4A06-93A1-74B78D0CB8A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8C83676D-D87D-4AA6-9055-F4ABA521B12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4B495CF-8EAE-4326-A815-ADC9B5829773}"/>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5" name="Footer Placeholder 4">
            <a:extLst>
              <a:ext uri="{FF2B5EF4-FFF2-40B4-BE49-F238E27FC236}">
                <a16:creationId xmlns:a16="http://schemas.microsoft.com/office/drawing/2014/main" xmlns="" id="{80845A0C-F3C1-4288-8DB7-41A79FF73A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7EEBE583-E071-4990-9432-2C9AA64D9C76}"/>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3121085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5DED4B-DEB3-412B-ADC2-ECD9FCD8F70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2982F48-E86B-4005-8F67-610B53AE7B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771D740-0B70-4B1A-B16B-051FF0EEC61B}"/>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5" name="Footer Placeholder 4">
            <a:extLst>
              <a:ext uri="{FF2B5EF4-FFF2-40B4-BE49-F238E27FC236}">
                <a16:creationId xmlns:a16="http://schemas.microsoft.com/office/drawing/2014/main" xmlns="" id="{037DBBB0-0AC7-4EAC-8144-D9662874DE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B42940F-AC16-4667-8EF0-C4A3EF1C4306}"/>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41134346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7B0FB2-4153-4D13-8FC2-00177400C3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DDB37FD-BF39-4BCA-83DF-6077966F57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0CCBDE24-B6D5-4892-AED2-7B4AE68D4DCD}"/>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5" name="Footer Placeholder 4">
            <a:extLst>
              <a:ext uri="{FF2B5EF4-FFF2-40B4-BE49-F238E27FC236}">
                <a16:creationId xmlns:a16="http://schemas.microsoft.com/office/drawing/2014/main" xmlns="" id="{6BB604ED-79B7-4F0B-A5BB-4C90BADFEFA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D7B95543-B00F-4AF2-BD7F-891490F19D03}"/>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2625140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FCC9EA-2C81-4016-B6F0-3C17330A273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482F1989-E828-42D5-B411-78F8375F92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68C5E62C-016A-45F3-8C0C-B91B2578B7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A7488599-BCF8-408A-9D44-487E3C38A62A}"/>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6" name="Footer Placeholder 5">
            <a:extLst>
              <a:ext uri="{FF2B5EF4-FFF2-40B4-BE49-F238E27FC236}">
                <a16:creationId xmlns:a16="http://schemas.microsoft.com/office/drawing/2014/main" xmlns="" id="{1AD58016-D62B-49D7-8063-353D9895FD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3E2E89F-52E9-4990-A5D5-97C265E8B0D8}"/>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1296220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8F5C9-332A-49D9-9BDF-66359B2BA79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F863B8A-9A09-4444-83BA-EA81DB30AB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26236B7-C432-4E79-AAF1-FD78F4B19EA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A504A43E-A339-4B67-B00F-CCD9967270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3FF53880-9B4D-4C63-89D1-711357500B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0291F045-7FA2-4AA5-9D14-0CE18C8FB86E}"/>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8" name="Footer Placeholder 7">
            <a:extLst>
              <a:ext uri="{FF2B5EF4-FFF2-40B4-BE49-F238E27FC236}">
                <a16:creationId xmlns:a16="http://schemas.microsoft.com/office/drawing/2014/main" xmlns="" id="{521529D0-0FD4-456A-8DBF-DB481202F59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5989B460-CCF8-44F0-BF19-025CCA3A9BE3}"/>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541740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05CBCF-558F-4E67-9D5F-9AFD102753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77CBEC4D-34EF-41E0-B3CC-E7202EBFAD24}"/>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4" name="Footer Placeholder 3">
            <a:extLst>
              <a:ext uri="{FF2B5EF4-FFF2-40B4-BE49-F238E27FC236}">
                <a16:creationId xmlns:a16="http://schemas.microsoft.com/office/drawing/2014/main" xmlns="" id="{1D070124-B5C7-45FB-A870-73BB164D3E3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2F5B733B-30E4-4D6F-80DE-46AE3CE4D4EB}"/>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1681964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8DFD04E-B3D8-4F9A-8881-28A2DAA5410C}"/>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3" name="Footer Placeholder 2">
            <a:extLst>
              <a:ext uri="{FF2B5EF4-FFF2-40B4-BE49-F238E27FC236}">
                <a16:creationId xmlns:a16="http://schemas.microsoft.com/office/drawing/2014/main" xmlns="" id="{35BEDC85-09E2-42B0-A746-F54BAA4ADDD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6EE6304B-B3F5-48E0-A0FD-C3BFE6C6AFE8}"/>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2675291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05386D-F127-4173-A74B-61B910247C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BE3F8304-6D5F-418A-A28B-3F269EE87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FF49C862-066E-4D08-BE57-ADB4F1823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B7DFFFD6-D5F5-4274-82B0-479E46F3A32B}"/>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6" name="Footer Placeholder 5">
            <a:extLst>
              <a:ext uri="{FF2B5EF4-FFF2-40B4-BE49-F238E27FC236}">
                <a16:creationId xmlns:a16="http://schemas.microsoft.com/office/drawing/2014/main" xmlns="" id="{89F6B434-9C6A-4647-891D-474026866A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9A25FB94-6B51-489C-9A3E-569F5508EEB8}"/>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2842893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E587C2-8D01-4B00-B67D-F6081E56A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FA9960D1-9362-4057-B941-BE418742D2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39190979-3341-49CB-8025-FB62206CB3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10D7609-3D01-4666-A9CA-039B6C231116}"/>
              </a:ext>
            </a:extLst>
          </p:cNvPr>
          <p:cNvSpPr>
            <a:spLocks noGrp="1"/>
          </p:cNvSpPr>
          <p:nvPr>
            <p:ph type="dt" sz="half" idx="10"/>
          </p:nvPr>
        </p:nvSpPr>
        <p:spPr/>
        <p:txBody>
          <a:bodyPr/>
          <a:lstStyle/>
          <a:p>
            <a:fld id="{9FDEA807-7F18-4F1C-94A4-091FD5619E46}" type="datetimeFigureOut">
              <a:rPr lang="en-IN" smtClean="0"/>
              <a:t>20-09-2021</a:t>
            </a:fld>
            <a:endParaRPr lang="en-IN"/>
          </a:p>
        </p:txBody>
      </p:sp>
      <p:sp>
        <p:nvSpPr>
          <p:cNvPr id="6" name="Footer Placeholder 5">
            <a:extLst>
              <a:ext uri="{FF2B5EF4-FFF2-40B4-BE49-F238E27FC236}">
                <a16:creationId xmlns:a16="http://schemas.microsoft.com/office/drawing/2014/main" xmlns="" id="{3E5E35F5-A91D-4A6A-A0CC-0330F4BDFF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33F4A307-B3FE-41D2-A3A9-E392FAF73FA4}"/>
              </a:ext>
            </a:extLst>
          </p:cNvPr>
          <p:cNvSpPr>
            <a:spLocks noGrp="1"/>
          </p:cNvSpPr>
          <p:nvPr>
            <p:ph type="sldNum" sz="quarter" idx="12"/>
          </p:nvPr>
        </p:nvSpPr>
        <p:spPr/>
        <p:txBody>
          <a:bodyPr/>
          <a:lstStyle/>
          <a:p>
            <a:fld id="{18A077A3-31BC-42ED-916D-F08A2C9952D5}" type="slidenum">
              <a:rPr lang="en-IN" smtClean="0"/>
              <a:t>‹#›</a:t>
            </a:fld>
            <a:endParaRPr lang="en-IN"/>
          </a:p>
        </p:txBody>
      </p:sp>
    </p:spTree>
    <p:extLst>
      <p:ext uri="{BB962C8B-B14F-4D97-AF65-F5344CB8AC3E}">
        <p14:creationId xmlns:p14="http://schemas.microsoft.com/office/powerpoint/2010/main" val="1654285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3FDE4CA-D6B1-4E5D-B2B7-CFF61B2E0A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DC6E72A-80B5-4E50-8128-775F037A7A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31CB4135-4CFC-4B3A-980D-B5993216AB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DEA807-7F18-4F1C-94A4-091FD5619E46}" type="datetimeFigureOut">
              <a:rPr lang="en-IN" smtClean="0"/>
              <a:t>20-09-2021</a:t>
            </a:fld>
            <a:endParaRPr lang="en-IN"/>
          </a:p>
        </p:txBody>
      </p:sp>
      <p:sp>
        <p:nvSpPr>
          <p:cNvPr id="5" name="Footer Placeholder 4">
            <a:extLst>
              <a:ext uri="{FF2B5EF4-FFF2-40B4-BE49-F238E27FC236}">
                <a16:creationId xmlns:a16="http://schemas.microsoft.com/office/drawing/2014/main" xmlns="" id="{14119CB8-7DB2-48AE-A5DE-D1302DFE45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4E8D5B38-B6E2-46EF-8259-66F214CA65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077A3-31BC-42ED-916D-F08A2C9952D5}" type="slidenum">
              <a:rPr lang="en-IN" smtClean="0"/>
              <a:t>‹#›</a:t>
            </a:fld>
            <a:endParaRPr lang="en-IN"/>
          </a:p>
        </p:txBody>
      </p:sp>
    </p:spTree>
    <p:extLst>
      <p:ext uri="{BB962C8B-B14F-4D97-AF65-F5344CB8AC3E}">
        <p14:creationId xmlns:p14="http://schemas.microsoft.com/office/powerpoint/2010/main" val="7775113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4" name="Freeform: Shape 33">
            <a:extLst>
              <a:ext uri="{FF2B5EF4-FFF2-40B4-BE49-F238E27FC236}">
                <a16:creationId xmlns:a16="http://schemas.microsoft.com/office/drawing/2014/main" xmlns="" id="{8B240CAC-16B2-45CE-9F83-FF8242515C30}"/>
              </a:ext>
            </a:extLst>
          </p:cNvPr>
          <p:cNvSpPr/>
          <p:nvPr/>
        </p:nvSpPr>
        <p:spPr>
          <a:xfrm>
            <a:off x="2870378" y="1"/>
            <a:ext cx="9321622" cy="6857999"/>
          </a:xfrm>
          <a:custGeom>
            <a:avLst/>
            <a:gdLst>
              <a:gd name="connsiteX0" fmla="*/ 4548062 w 9321622"/>
              <a:gd name="connsiteY0" fmla="*/ 0 h 6857999"/>
              <a:gd name="connsiteX1" fmla="*/ 9321622 w 9321622"/>
              <a:gd name="connsiteY1" fmla="*/ 0 h 6857999"/>
              <a:gd name="connsiteX2" fmla="*/ 9321622 w 9321622"/>
              <a:gd name="connsiteY2" fmla="*/ 6857999 h 6857999"/>
              <a:gd name="connsiteX3" fmla="*/ 188437 w 9321622"/>
              <a:gd name="connsiteY3" fmla="*/ 6857999 h 6857999"/>
              <a:gd name="connsiteX4" fmla="*/ 185720 w 9321622"/>
              <a:gd name="connsiteY4" fmla="*/ 6844418 h 6857999"/>
              <a:gd name="connsiteX5" fmla="*/ 182538 w 9321622"/>
              <a:gd name="connsiteY5" fmla="*/ 6784258 h 6857999"/>
              <a:gd name="connsiteX6" fmla="*/ 153041 w 9321622"/>
              <a:gd name="connsiteY6" fmla="*/ 6695768 h 6857999"/>
              <a:gd name="connsiteX7" fmla="*/ 64551 w 9321622"/>
              <a:gd name="connsiteY7" fmla="*/ 6681019 h 6857999"/>
              <a:gd name="connsiteX8" fmla="*/ 20306 w 9321622"/>
              <a:gd name="connsiteY8" fmla="*/ 6666271 h 6857999"/>
              <a:gd name="connsiteX9" fmla="*/ 35054 w 9321622"/>
              <a:gd name="connsiteY9" fmla="*/ 6445045 h 6857999"/>
              <a:gd name="connsiteX10" fmla="*/ 123545 w 9321622"/>
              <a:gd name="connsiteY10" fmla="*/ 6400800 h 6857999"/>
              <a:gd name="connsiteX11" fmla="*/ 167790 w 9321622"/>
              <a:gd name="connsiteY11" fmla="*/ 6356555 h 6857999"/>
              <a:gd name="connsiteX12" fmla="*/ 241532 w 9321622"/>
              <a:gd name="connsiteY12" fmla="*/ 6312310 h 6857999"/>
              <a:gd name="connsiteX13" fmla="*/ 271028 w 9321622"/>
              <a:gd name="connsiteY13" fmla="*/ 6268065 h 6857999"/>
              <a:gd name="connsiteX14" fmla="*/ 359519 w 9321622"/>
              <a:gd name="connsiteY14" fmla="*/ 6164826 h 6857999"/>
              <a:gd name="connsiteX15" fmla="*/ 403764 w 9321622"/>
              <a:gd name="connsiteY15" fmla="*/ 6105832 h 6857999"/>
              <a:gd name="connsiteX16" fmla="*/ 507003 w 9321622"/>
              <a:gd name="connsiteY16" fmla="*/ 6061587 h 6857999"/>
              <a:gd name="connsiteX17" fmla="*/ 890461 w 9321622"/>
              <a:gd name="connsiteY17" fmla="*/ 6032090 h 6857999"/>
              <a:gd name="connsiteX18" fmla="*/ 1037945 w 9321622"/>
              <a:gd name="connsiteY18" fmla="*/ 5973097 h 6857999"/>
              <a:gd name="connsiteX19" fmla="*/ 964203 w 9321622"/>
              <a:gd name="connsiteY19" fmla="*/ 5884606 h 6857999"/>
              <a:gd name="connsiteX20" fmla="*/ 933586 w 9321622"/>
              <a:gd name="connsiteY20" fmla="*/ 5839452 h 6857999"/>
              <a:gd name="connsiteX21" fmla="*/ 941072 w 9321622"/>
              <a:gd name="connsiteY21" fmla="*/ 5846058 h 6857999"/>
              <a:gd name="connsiteX22" fmla="*/ 948516 w 9321622"/>
              <a:gd name="connsiteY22" fmla="*/ 5853316 h 6857999"/>
              <a:gd name="connsiteX23" fmla="*/ 944308 w 9321622"/>
              <a:gd name="connsiteY23" fmla="*/ 5848914 h 6857999"/>
              <a:gd name="connsiteX24" fmla="*/ 941072 w 9321622"/>
              <a:gd name="connsiteY24" fmla="*/ 5846058 h 6857999"/>
              <a:gd name="connsiteX25" fmla="*/ 925793 w 9321622"/>
              <a:gd name="connsiteY25" fmla="*/ 5831160 h 6857999"/>
              <a:gd name="connsiteX26" fmla="*/ 875712 w 9321622"/>
              <a:gd name="connsiteY26" fmla="*/ 5781368 h 6857999"/>
              <a:gd name="connsiteX27" fmla="*/ 1185428 w 9321622"/>
              <a:gd name="connsiteY27" fmla="*/ 5737123 h 6857999"/>
              <a:gd name="connsiteX28" fmla="*/ 1273919 w 9321622"/>
              <a:gd name="connsiteY28" fmla="*/ 5692877 h 6857999"/>
              <a:gd name="connsiteX29" fmla="*/ 1273919 w 9321622"/>
              <a:gd name="connsiteY29" fmla="*/ 5589639 h 6857999"/>
              <a:gd name="connsiteX30" fmla="*/ 1288667 w 9321622"/>
              <a:gd name="connsiteY30" fmla="*/ 5545394 h 6857999"/>
              <a:gd name="connsiteX31" fmla="*/ 1347661 w 9321622"/>
              <a:gd name="connsiteY31" fmla="*/ 5456903 h 6857999"/>
              <a:gd name="connsiteX32" fmla="*/ 1391906 w 9321622"/>
              <a:gd name="connsiteY32" fmla="*/ 5427406 h 6857999"/>
              <a:gd name="connsiteX33" fmla="*/ 1509893 w 9321622"/>
              <a:gd name="connsiteY33" fmla="*/ 5397910 h 6857999"/>
              <a:gd name="connsiteX34" fmla="*/ 1568887 w 9321622"/>
              <a:gd name="connsiteY34" fmla="*/ 5383161 h 6857999"/>
              <a:gd name="connsiteX35" fmla="*/ 1672125 w 9321622"/>
              <a:gd name="connsiteY35" fmla="*/ 5324168 h 6857999"/>
              <a:gd name="connsiteX36" fmla="*/ 1745867 w 9321622"/>
              <a:gd name="connsiteY36" fmla="*/ 5294671 h 6857999"/>
              <a:gd name="connsiteX37" fmla="*/ 1790112 w 9321622"/>
              <a:gd name="connsiteY37" fmla="*/ 5279923 h 6857999"/>
              <a:gd name="connsiteX38" fmla="*/ 1834357 w 9321622"/>
              <a:gd name="connsiteY38" fmla="*/ 5250426 h 6857999"/>
              <a:gd name="connsiteX39" fmla="*/ 1878603 w 9321622"/>
              <a:gd name="connsiteY39" fmla="*/ 5235677 h 6857999"/>
              <a:gd name="connsiteX40" fmla="*/ 1922849 w 9321622"/>
              <a:gd name="connsiteY40" fmla="*/ 5191432 h 6857999"/>
              <a:gd name="connsiteX41" fmla="*/ 2011338 w 9321622"/>
              <a:gd name="connsiteY41" fmla="*/ 5161935 h 6857999"/>
              <a:gd name="connsiteX42" fmla="*/ 2070333 w 9321622"/>
              <a:gd name="connsiteY42" fmla="*/ 5132439 h 6857999"/>
              <a:gd name="connsiteX43" fmla="*/ 2114577 w 9321622"/>
              <a:gd name="connsiteY43" fmla="*/ 5117690 h 6857999"/>
              <a:gd name="connsiteX44" fmla="*/ 2144074 w 9321622"/>
              <a:gd name="connsiteY44" fmla="*/ 5058697 h 6857999"/>
              <a:gd name="connsiteX45" fmla="*/ 2173570 w 9321622"/>
              <a:gd name="connsiteY45" fmla="*/ 5014452 h 6857999"/>
              <a:gd name="connsiteX46" fmla="*/ 2203067 w 9321622"/>
              <a:gd name="connsiteY46" fmla="*/ 4970206 h 6857999"/>
              <a:gd name="connsiteX47" fmla="*/ 2262061 w 9321622"/>
              <a:gd name="connsiteY47" fmla="*/ 4881716 h 6857999"/>
              <a:gd name="connsiteX48" fmla="*/ 2262061 w 9321622"/>
              <a:gd name="connsiteY48" fmla="*/ 4689987 h 6857999"/>
              <a:gd name="connsiteX49" fmla="*/ 2203067 w 9321622"/>
              <a:gd name="connsiteY49" fmla="*/ 4601497 h 6857999"/>
              <a:gd name="connsiteX50" fmla="*/ 2188319 w 9321622"/>
              <a:gd name="connsiteY50" fmla="*/ 4468761 h 6857999"/>
              <a:gd name="connsiteX51" fmla="*/ 2203067 w 9321622"/>
              <a:gd name="connsiteY51" fmla="*/ 4424516 h 6857999"/>
              <a:gd name="connsiteX52" fmla="*/ 2232565 w 9321622"/>
              <a:gd name="connsiteY52" fmla="*/ 4306529 h 6857999"/>
              <a:gd name="connsiteX53" fmla="*/ 2306306 w 9321622"/>
              <a:gd name="connsiteY53" fmla="*/ 4188542 h 6857999"/>
              <a:gd name="connsiteX54" fmla="*/ 2335803 w 9321622"/>
              <a:gd name="connsiteY54" fmla="*/ 4085303 h 6857999"/>
              <a:gd name="connsiteX55" fmla="*/ 2424293 w 9321622"/>
              <a:gd name="connsiteY55" fmla="*/ 4055806 h 6857999"/>
              <a:gd name="connsiteX56" fmla="*/ 2542280 w 9321622"/>
              <a:gd name="connsiteY56" fmla="*/ 4026310 h 6857999"/>
              <a:gd name="connsiteX57" fmla="*/ 2630770 w 9321622"/>
              <a:gd name="connsiteY57" fmla="*/ 3996813 h 6857999"/>
              <a:gd name="connsiteX58" fmla="*/ 2734009 w 9321622"/>
              <a:gd name="connsiteY58" fmla="*/ 3967316 h 6857999"/>
              <a:gd name="connsiteX59" fmla="*/ 2763506 w 9321622"/>
              <a:gd name="connsiteY59" fmla="*/ 3923071 h 6857999"/>
              <a:gd name="connsiteX60" fmla="*/ 2866745 w 9321622"/>
              <a:gd name="connsiteY60" fmla="*/ 3790335 h 6857999"/>
              <a:gd name="connsiteX61" fmla="*/ 2881493 w 9321622"/>
              <a:gd name="connsiteY61" fmla="*/ 3731342 h 6857999"/>
              <a:gd name="connsiteX62" fmla="*/ 2925739 w 9321622"/>
              <a:gd name="connsiteY62" fmla="*/ 3701845 h 6857999"/>
              <a:gd name="connsiteX63" fmla="*/ 2940487 w 9321622"/>
              <a:gd name="connsiteY63" fmla="*/ 3377381 h 6857999"/>
              <a:gd name="connsiteX64" fmla="*/ 2955235 w 9321622"/>
              <a:gd name="connsiteY64" fmla="*/ 3274142 h 6857999"/>
              <a:gd name="connsiteX65" fmla="*/ 2969983 w 9321622"/>
              <a:gd name="connsiteY65" fmla="*/ 3229897 h 6857999"/>
              <a:gd name="connsiteX66" fmla="*/ 2955235 w 9321622"/>
              <a:gd name="connsiteY66" fmla="*/ 3185652 h 6857999"/>
              <a:gd name="connsiteX67" fmla="*/ 2910990 w 9321622"/>
              <a:gd name="connsiteY67" fmla="*/ 3156155 h 6857999"/>
              <a:gd name="connsiteX68" fmla="*/ 2881493 w 9321622"/>
              <a:gd name="connsiteY68" fmla="*/ 3111910 h 6857999"/>
              <a:gd name="connsiteX69" fmla="*/ 2822500 w 9321622"/>
              <a:gd name="connsiteY69" fmla="*/ 3023419 h 6857999"/>
              <a:gd name="connsiteX70" fmla="*/ 2807751 w 9321622"/>
              <a:gd name="connsiteY70" fmla="*/ 2979174 h 6857999"/>
              <a:gd name="connsiteX71" fmla="*/ 2763506 w 9321622"/>
              <a:gd name="connsiteY71" fmla="*/ 2846439 h 6857999"/>
              <a:gd name="connsiteX72" fmla="*/ 2704512 w 9321622"/>
              <a:gd name="connsiteY72" fmla="*/ 2757948 h 6857999"/>
              <a:gd name="connsiteX73" fmla="*/ 2630770 w 9321622"/>
              <a:gd name="connsiteY73" fmla="*/ 2698955 h 6857999"/>
              <a:gd name="connsiteX74" fmla="*/ 2645519 w 9321622"/>
              <a:gd name="connsiteY74" fmla="*/ 2654710 h 6857999"/>
              <a:gd name="connsiteX75" fmla="*/ 2689764 w 9321622"/>
              <a:gd name="connsiteY75" fmla="*/ 2625213 h 6857999"/>
              <a:gd name="connsiteX76" fmla="*/ 2704512 w 9321622"/>
              <a:gd name="connsiteY76" fmla="*/ 2580968 h 6857999"/>
              <a:gd name="connsiteX77" fmla="*/ 2704512 w 9321622"/>
              <a:gd name="connsiteY77" fmla="*/ 2344994 h 6857999"/>
              <a:gd name="connsiteX78" fmla="*/ 2675016 w 9321622"/>
              <a:gd name="connsiteY78" fmla="*/ 2300748 h 6857999"/>
              <a:gd name="connsiteX79" fmla="*/ 2630770 w 9321622"/>
              <a:gd name="connsiteY79" fmla="*/ 2286000 h 6857999"/>
              <a:gd name="connsiteX80" fmla="*/ 2527532 w 9321622"/>
              <a:gd name="connsiteY80" fmla="*/ 2153265 h 6857999"/>
              <a:gd name="connsiteX81" fmla="*/ 2512783 w 9321622"/>
              <a:gd name="connsiteY81" fmla="*/ 2079523 h 6857999"/>
              <a:gd name="connsiteX82" fmla="*/ 2498035 w 9321622"/>
              <a:gd name="connsiteY82" fmla="*/ 1946787 h 6857999"/>
              <a:gd name="connsiteX83" fmla="*/ 2586525 w 9321622"/>
              <a:gd name="connsiteY83" fmla="*/ 1887794 h 6857999"/>
              <a:gd name="connsiteX84" fmla="*/ 2616022 w 9321622"/>
              <a:gd name="connsiteY84" fmla="*/ 1843548 h 6857999"/>
              <a:gd name="connsiteX85" fmla="*/ 2704512 w 9321622"/>
              <a:gd name="connsiteY85" fmla="*/ 1799303 h 6857999"/>
              <a:gd name="connsiteX86" fmla="*/ 2793003 w 9321622"/>
              <a:gd name="connsiteY86" fmla="*/ 1769806 h 6857999"/>
              <a:gd name="connsiteX87" fmla="*/ 2778254 w 9321622"/>
              <a:gd name="connsiteY87" fmla="*/ 1814052 h 6857999"/>
              <a:gd name="connsiteX88" fmla="*/ 2763506 w 9321622"/>
              <a:gd name="connsiteY88" fmla="*/ 2079523 h 6857999"/>
              <a:gd name="connsiteX89" fmla="*/ 2851996 w 9321622"/>
              <a:gd name="connsiteY89" fmla="*/ 2050026 h 6857999"/>
              <a:gd name="connsiteX90" fmla="*/ 2910990 w 9321622"/>
              <a:gd name="connsiteY90" fmla="*/ 2035277 h 6857999"/>
              <a:gd name="connsiteX91" fmla="*/ 2999481 w 9321622"/>
              <a:gd name="connsiteY91" fmla="*/ 2005781 h 6857999"/>
              <a:gd name="connsiteX92" fmla="*/ 3058474 w 9321622"/>
              <a:gd name="connsiteY92" fmla="*/ 1991032 h 6857999"/>
              <a:gd name="connsiteX93" fmla="*/ 3102719 w 9321622"/>
              <a:gd name="connsiteY93" fmla="*/ 1946787 h 6857999"/>
              <a:gd name="connsiteX94" fmla="*/ 3146965 w 9321622"/>
              <a:gd name="connsiteY94" fmla="*/ 1917290 h 6857999"/>
              <a:gd name="connsiteX95" fmla="*/ 3294449 w 9321622"/>
              <a:gd name="connsiteY95" fmla="*/ 1740310 h 6857999"/>
              <a:gd name="connsiteX96" fmla="*/ 3323945 w 9321622"/>
              <a:gd name="connsiteY96" fmla="*/ 1622323 h 6857999"/>
              <a:gd name="connsiteX97" fmla="*/ 3353441 w 9321622"/>
              <a:gd name="connsiteY97" fmla="*/ 1578077 h 6857999"/>
              <a:gd name="connsiteX98" fmla="*/ 3397687 w 9321622"/>
              <a:gd name="connsiteY98" fmla="*/ 1563329 h 6857999"/>
              <a:gd name="connsiteX99" fmla="*/ 3441932 w 9321622"/>
              <a:gd name="connsiteY99" fmla="*/ 1533832 h 6857999"/>
              <a:gd name="connsiteX100" fmla="*/ 3530422 w 9321622"/>
              <a:gd name="connsiteY100" fmla="*/ 1504335 h 6857999"/>
              <a:gd name="connsiteX101" fmla="*/ 3604164 w 9321622"/>
              <a:gd name="connsiteY101" fmla="*/ 1430594 h 6857999"/>
              <a:gd name="connsiteX102" fmla="*/ 3633661 w 9321622"/>
              <a:gd name="connsiteY102" fmla="*/ 1297858 h 6857999"/>
              <a:gd name="connsiteX103" fmla="*/ 3618912 w 9321622"/>
              <a:gd name="connsiteY103" fmla="*/ 1253613 h 6857999"/>
              <a:gd name="connsiteX104" fmla="*/ 3604164 w 9321622"/>
              <a:gd name="connsiteY104" fmla="*/ 1150374 h 6857999"/>
              <a:gd name="connsiteX105" fmla="*/ 3545170 w 9321622"/>
              <a:gd name="connsiteY105" fmla="*/ 1061884 h 6857999"/>
              <a:gd name="connsiteX106" fmla="*/ 3530422 w 9321622"/>
              <a:gd name="connsiteY106" fmla="*/ 914400 h 6857999"/>
              <a:gd name="connsiteX107" fmla="*/ 3736899 w 9321622"/>
              <a:gd name="connsiteY107" fmla="*/ 870155 h 6857999"/>
              <a:gd name="connsiteX108" fmla="*/ 3781145 w 9321622"/>
              <a:gd name="connsiteY108" fmla="*/ 899652 h 6857999"/>
              <a:gd name="connsiteX109" fmla="*/ 3884383 w 9321622"/>
              <a:gd name="connsiteY109" fmla="*/ 943897 h 6857999"/>
              <a:gd name="connsiteX110" fmla="*/ 3928628 w 9321622"/>
              <a:gd name="connsiteY110" fmla="*/ 958645 h 6857999"/>
              <a:gd name="connsiteX111" fmla="*/ 3958125 w 9321622"/>
              <a:gd name="connsiteY111" fmla="*/ 914400 h 6857999"/>
              <a:gd name="connsiteX112" fmla="*/ 4031867 w 9321622"/>
              <a:gd name="connsiteY112" fmla="*/ 781665 h 6857999"/>
              <a:gd name="connsiteX113" fmla="*/ 4090861 w 9321622"/>
              <a:gd name="connsiteY113" fmla="*/ 693174 h 6857999"/>
              <a:gd name="connsiteX114" fmla="*/ 4120357 w 9321622"/>
              <a:gd name="connsiteY114" fmla="*/ 545690 h 6857999"/>
              <a:gd name="connsiteX115" fmla="*/ 4090861 w 9321622"/>
              <a:gd name="connsiteY115" fmla="*/ 294968 h 6857999"/>
              <a:gd name="connsiteX116" fmla="*/ 4105609 w 9321622"/>
              <a:gd name="connsiteY116" fmla="*/ 250723 h 6857999"/>
              <a:gd name="connsiteX117" fmla="*/ 4135106 w 9321622"/>
              <a:gd name="connsiteY117" fmla="*/ 206477 h 6857999"/>
              <a:gd name="connsiteX118" fmla="*/ 4223596 w 9321622"/>
              <a:gd name="connsiteY118" fmla="*/ 147484 h 6857999"/>
              <a:gd name="connsiteX119" fmla="*/ 4253093 w 9321622"/>
              <a:gd name="connsiteY119" fmla="*/ 103239 h 6857999"/>
              <a:gd name="connsiteX120" fmla="*/ 4297338 w 9321622"/>
              <a:gd name="connsiteY120" fmla="*/ 884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321622" h="6857999">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xmlns="" id="{C66A4259-8744-4C34-8CD8-1C581E265422}"/>
              </a:ext>
            </a:extLst>
          </p:cNvPr>
          <p:cNvSpPr txBox="1"/>
          <p:nvPr/>
        </p:nvSpPr>
        <p:spPr>
          <a:xfrm>
            <a:off x="6705600" y="2553796"/>
            <a:ext cx="4864099" cy="923330"/>
          </a:xfrm>
          <a:prstGeom prst="rect">
            <a:avLst/>
          </a:prstGeom>
          <a:noFill/>
        </p:spPr>
        <p:txBody>
          <a:bodyPr wrap="square" rtlCol="0">
            <a:spAutoFit/>
          </a:bodyPr>
          <a:lstStyle/>
          <a:p>
            <a:r>
              <a:rPr lang="en-IN" sz="5400" b="1" spc="300" dirty="0" smtClean="0">
                <a:solidFill>
                  <a:srgbClr val="FC0350"/>
                </a:solidFill>
                <a:latin typeface="Roboto" panose="02000000000000000000" pitchFamily="2" charset="0"/>
                <a:ea typeface="Roboto" panose="02000000000000000000" pitchFamily="2" charset="0"/>
                <a:cs typeface="Roboto" panose="02000000000000000000" pitchFamily="2" charset="0"/>
              </a:rPr>
              <a:t>SURPRISE</a:t>
            </a:r>
            <a:endParaRPr lang="en-IN" sz="5400" b="1" spc="300" dirty="0">
              <a:solidFill>
                <a:srgbClr val="FC0350"/>
              </a:solidFill>
              <a:latin typeface="Roboto" panose="02000000000000000000" pitchFamily="2" charset="0"/>
              <a:ea typeface="Roboto" panose="02000000000000000000" pitchFamily="2" charset="0"/>
              <a:cs typeface="Roboto" panose="02000000000000000000" pitchFamily="2" charset="0"/>
            </a:endParaRPr>
          </a:p>
        </p:txBody>
      </p:sp>
      <p:sp>
        <p:nvSpPr>
          <p:cNvPr id="40" name="TextBox 39">
            <a:extLst>
              <a:ext uri="{FF2B5EF4-FFF2-40B4-BE49-F238E27FC236}">
                <a16:creationId xmlns:a16="http://schemas.microsoft.com/office/drawing/2014/main" xmlns="" id="{D1AF4A42-0693-4032-949A-A02F869168ED}"/>
              </a:ext>
            </a:extLst>
          </p:cNvPr>
          <p:cNvSpPr txBox="1"/>
          <p:nvPr/>
        </p:nvSpPr>
        <p:spPr>
          <a:xfrm>
            <a:off x="6721643" y="3294379"/>
            <a:ext cx="5224052" cy="584775"/>
          </a:xfrm>
          <a:prstGeom prst="rect">
            <a:avLst/>
          </a:prstGeom>
          <a:noFill/>
        </p:spPr>
        <p:txBody>
          <a:bodyPr wrap="square" rtlCol="0">
            <a:spAutoFit/>
          </a:bodyPr>
          <a:lstStyle/>
          <a:p>
            <a:r>
              <a:rPr lang="en-IN" sz="3200" spc="600" dirty="0" smtClean="0">
                <a:latin typeface="Roboto" panose="02000000000000000000" pitchFamily="2" charset="0"/>
                <a:ea typeface="Roboto" panose="02000000000000000000" pitchFamily="2" charset="0"/>
                <a:cs typeface="Roboto" panose="02000000000000000000" pitchFamily="2" charset="0"/>
              </a:rPr>
              <a:t>Housing Project</a:t>
            </a:r>
            <a:endParaRPr lang="en-IN" sz="3200" spc="600" dirty="0">
              <a:latin typeface="Roboto" panose="02000000000000000000" pitchFamily="2" charset="0"/>
              <a:ea typeface="Roboto" panose="02000000000000000000" pitchFamily="2" charset="0"/>
              <a:cs typeface="Roboto" panose="02000000000000000000" pitchFamily="2" charset="0"/>
            </a:endParaRPr>
          </a:p>
        </p:txBody>
      </p:sp>
      <p:sp>
        <p:nvSpPr>
          <p:cNvPr id="41" name="TextBox 40">
            <a:extLst>
              <a:ext uri="{FF2B5EF4-FFF2-40B4-BE49-F238E27FC236}">
                <a16:creationId xmlns:a16="http://schemas.microsoft.com/office/drawing/2014/main" xmlns="" id="{230FB11A-64D9-44AC-A99E-7A12021EA22E}"/>
              </a:ext>
            </a:extLst>
          </p:cNvPr>
          <p:cNvSpPr txBox="1"/>
          <p:nvPr/>
        </p:nvSpPr>
        <p:spPr>
          <a:xfrm>
            <a:off x="6734341" y="3879153"/>
            <a:ext cx="4835358" cy="276999"/>
          </a:xfrm>
          <a:prstGeom prst="rect">
            <a:avLst/>
          </a:prstGeom>
          <a:noFill/>
        </p:spPr>
        <p:txBody>
          <a:bodyPr wrap="square" rtlCol="0">
            <a:spAutoFit/>
          </a:bodyPr>
          <a:lstStyle/>
          <a:p>
            <a:r>
              <a:rPr lang="en-IN" sz="1200" spc="300" dirty="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rPr>
              <a:t>WE </a:t>
            </a:r>
            <a:r>
              <a:rPr lang="en-IN" sz="1200" spc="300" dirty="0" smtClean="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rPr>
              <a:t>TAKE RESPONSIBILITY OF YOUR DREAM</a:t>
            </a:r>
            <a:endParaRPr lang="en-IN" sz="1200" spc="300" dirty="0">
              <a:solidFill>
                <a:schemeClr val="tx1">
                  <a:lumMod val="85000"/>
                  <a:lumOff val="15000"/>
                </a:schemeClr>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45" name="TextBox 44">
            <a:extLst>
              <a:ext uri="{FF2B5EF4-FFF2-40B4-BE49-F238E27FC236}">
                <a16:creationId xmlns:a16="http://schemas.microsoft.com/office/drawing/2014/main" xmlns="" id="{794D8590-2E0A-482A-B4C7-A4336F8D1846}"/>
              </a:ext>
            </a:extLst>
          </p:cNvPr>
          <p:cNvSpPr txBox="1"/>
          <p:nvPr/>
        </p:nvSpPr>
        <p:spPr>
          <a:xfrm>
            <a:off x="11310352" y="1536174"/>
            <a:ext cx="786063" cy="3785652"/>
          </a:xfrm>
          <a:prstGeom prst="rect">
            <a:avLst/>
          </a:prstGeom>
          <a:noFill/>
        </p:spPr>
        <p:txBody>
          <a:bodyPr wrap="square" rtlCol="0">
            <a:spAutoFit/>
          </a:bodyPr>
          <a:lstStyle/>
          <a:p>
            <a:pPr algn="ctr"/>
            <a:r>
              <a:rPr lang="en-IN" sz="6000" b="1" dirty="0">
                <a:solidFill>
                  <a:srgbClr val="FF0000">
                    <a:alpha val="61000"/>
                  </a:srgbClr>
                </a:solidFill>
                <a:latin typeface="Agency FB" panose="020B0503020202020204" pitchFamily="34" charset="0"/>
                <a:ea typeface="Roboto" panose="02000000000000000000" pitchFamily="2" charset="0"/>
                <a:cs typeface="Roboto" panose="02000000000000000000" pitchFamily="2" charset="0"/>
              </a:rPr>
              <a:t>2</a:t>
            </a:r>
          </a:p>
          <a:p>
            <a:pPr algn="ctr"/>
            <a:r>
              <a:rPr lang="en-IN" sz="6000" b="1" dirty="0">
                <a:solidFill>
                  <a:srgbClr val="FF0000">
                    <a:alpha val="61000"/>
                  </a:srgbClr>
                </a:solidFill>
                <a:latin typeface="Agency FB" panose="020B0503020202020204" pitchFamily="34" charset="0"/>
                <a:ea typeface="Roboto" panose="02000000000000000000" pitchFamily="2" charset="0"/>
                <a:cs typeface="Roboto" panose="02000000000000000000" pitchFamily="2" charset="0"/>
              </a:rPr>
              <a:t>0</a:t>
            </a:r>
          </a:p>
          <a:p>
            <a:pPr algn="ctr"/>
            <a:r>
              <a:rPr lang="en-IN" sz="6000" b="1" dirty="0">
                <a:solidFill>
                  <a:srgbClr val="FF0000">
                    <a:alpha val="61000"/>
                  </a:srgbClr>
                </a:solidFill>
                <a:latin typeface="Agency FB" panose="020B0503020202020204" pitchFamily="34" charset="0"/>
                <a:ea typeface="Roboto" panose="02000000000000000000" pitchFamily="2" charset="0"/>
                <a:cs typeface="Roboto" panose="02000000000000000000" pitchFamily="2" charset="0"/>
              </a:rPr>
              <a:t>2</a:t>
            </a:r>
          </a:p>
          <a:p>
            <a:pPr algn="ctr"/>
            <a:r>
              <a:rPr lang="en-IN" sz="6000" b="1" dirty="0">
                <a:solidFill>
                  <a:srgbClr val="FF0000">
                    <a:alpha val="61000"/>
                  </a:srgbClr>
                </a:solidFill>
                <a:latin typeface="Agency FB" panose="020B0503020202020204" pitchFamily="34" charset="0"/>
                <a:ea typeface="Roboto" panose="02000000000000000000" pitchFamily="2" charset="0"/>
                <a:cs typeface="Roboto" panose="02000000000000000000" pitchFamily="2" charset="0"/>
              </a:rPr>
              <a:t>1</a:t>
            </a:r>
          </a:p>
        </p:txBody>
      </p:sp>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9687894" y="-636052"/>
            <a:ext cx="2929890" cy="2133600"/>
          </a:xfrm>
          <a:prstGeom prst="rect">
            <a:avLst/>
          </a:prstGeom>
          <a:noFill/>
          <a:ln>
            <a:noFill/>
          </a:ln>
        </p:spPr>
      </p:pic>
      <p:sp>
        <p:nvSpPr>
          <p:cNvPr id="5" name="TextBox 4"/>
          <p:cNvSpPr txBox="1"/>
          <p:nvPr/>
        </p:nvSpPr>
        <p:spPr>
          <a:xfrm>
            <a:off x="9350513" y="5674161"/>
            <a:ext cx="3086100" cy="369332"/>
          </a:xfrm>
          <a:prstGeom prst="rect">
            <a:avLst/>
          </a:prstGeom>
          <a:noFill/>
        </p:spPr>
        <p:txBody>
          <a:bodyPr wrap="square" rtlCol="0">
            <a:spAutoFit/>
          </a:bodyPr>
          <a:lstStyle/>
          <a:p>
            <a:r>
              <a:rPr lang="en-US" dirty="0" smtClean="0"/>
              <a:t>Submitted by:</a:t>
            </a:r>
            <a:endParaRPr lang="en-US" dirty="0"/>
          </a:p>
        </p:txBody>
      </p:sp>
      <p:sp>
        <p:nvSpPr>
          <p:cNvPr id="6" name="TextBox 5"/>
          <p:cNvSpPr txBox="1"/>
          <p:nvPr/>
        </p:nvSpPr>
        <p:spPr>
          <a:xfrm>
            <a:off x="9655993" y="6089659"/>
            <a:ext cx="2966795" cy="461665"/>
          </a:xfrm>
          <a:prstGeom prst="rect">
            <a:avLst/>
          </a:prstGeom>
          <a:noFill/>
        </p:spPr>
        <p:txBody>
          <a:bodyPr wrap="square" rtlCol="0">
            <a:spAutoFit/>
          </a:bodyPr>
          <a:lstStyle/>
          <a:p>
            <a:r>
              <a:rPr lang="en-US" sz="2400" dirty="0" smtClean="0"/>
              <a:t>Naveen</a:t>
            </a:r>
            <a:endParaRPr lang="en-US" sz="2400" dirty="0"/>
          </a:p>
        </p:txBody>
      </p:sp>
    </p:spTree>
    <p:extLst>
      <p:ext uri="{BB962C8B-B14F-4D97-AF65-F5344CB8AC3E}">
        <p14:creationId xmlns:p14="http://schemas.microsoft.com/office/powerpoint/2010/main" val="9326664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300" y="241300"/>
            <a:ext cx="9867900" cy="400110"/>
          </a:xfrm>
          <a:prstGeom prst="rect">
            <a:avLst/>
          </a:prstGeom>
          <a:noFill/>
        </p:spPr>
        <p:txBody>
          <a:bodyPr wrap="square" rtlCol="0">
            <a:spAutoFit/>
          </a:bodyPr>
          <a:lstStyle/>
          <a:p>
            <a:r>
              <a:rPr lang="en-US" b="1" dirty="0" smtClean="0"/>
              <a:t>12.</a:t>
            </a:r>
            <a:r>
              <a:rPr lang="en-US" sz="2000" b="1" dirty="0" smtClean="0"/>
              <a:t> </a:t>
            </a:r>
            <a:r>
              <a:rPr lang="en-US" sz="2000" b="1" dirty="0"/>
              <a:t>Interior finish of the </a:t>
            </a:r>
            <a:r>
              <a:rPr lang="en-US" sz="2000" b="1" dirty="0" smtClean="0"/>
              <a:t>garage </a:t>
            </a:r>
            <a:r>
              <a:rPr lang="en-US" sz="2000" b="1" dirty="0" err="1" smtClean="0"/>
              <a:t>v</a:t>
            </a:r>
            <a:r>
              <a:rPr lang="en-US" sz="2000" b="1" dirty="0" err="1" smtClean="0">
                <a:solidFill>
                  <a:srgbClr val="FF0000"/>
                </a:solidFill>
              </a:rPr>
              <a:t>s</a:t>
            </a:r>
            <a:r>
              <a:rPr lang="en-US" sz="2000" b="1" dirty="0" smtClean="0">
                <a:solidFill>
                  <a:srgbClr val="FF0000"/>
                </a:solidFill>
              </a:rPr>
              <a:t> </a:t>
            </a:r>
            <a:r>
              <a:rPr lang="en-US" sz="2000" b="1" dirty="0">
                <a:solidFill>
                  <a:srgbClr val="FF0000"/>
                </a:solidFill>
              </a:rPr>
              <a:t>Sales Price</a:t>
            </a:r>
            <a:endParaRPr lang="en-US" sz="2000" dirty="0">
              <a:solidFill>
                <a:srgbClr val="FF0000"/>
              </a:solidFill>
            </a:endParaRPr>
          </a:p>
        </p:txBody>
      </p:sp>
      <p:sp>
        <p:nvSpPr>
          <p:cNvPr id="3" name="Flowchart: Data 2"/>
          <p:cNvSpPr/>
          <p:nvPr/>
        </p:nvSpPr>
        <p:spPr>
          <a:xfrm>
            <a:off x="6083300" y="241300"/>
            <a:ext cx="127000" cy="6374031"/>
          </a:xfrm>
          <a:prstGeom prst="flowChartInputOutput">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210300" y="203200"/>
            <a:ext cx="6172200" cy="400110"/>
          </a:xfrm>
          <a:prstGeom prst="rect">
            <a:avLst/>
          </a:prstGeom>
          <a:noFill/>
        </p:spPr>
        <p:txBody>
          <a:bodyPr wrap="square" rtlCol="0">
            <a:spAutoFit/>
          </a:bodyPr>
          <a:lstStyle/>
          <a:p>
            <a:r>
              <a:rPr lang="en-US" sz="2000" b="1" dirty="0" smtClean="0"/>
              <a:t>13.</a:t>
            </a:r>
            <a:r>
              <a:rPr lang="en-US" sz="2000" b="1" dirty="0"/>
              <a:t> Evaluates the height of the </a:t>
            </a:r>
            <a:r>
              <a:rPr lang="en-US" sz="2000" b="1" dirty="0" smtClean="0"/>
              <a:t>basement </a:t>
            </a:r>
            <a:r>
              <a:rPr lang="en-US" sz="2000" b="1" dirty="0" err="1" smtClean="0"/>
              <a:t>v</a:t>
            </a:r>
            <a:r>
              <a:rPr lang="en-US" sz="2000" b="1" dirty="0" err="1" smtClean="0">
                <a:solidFill>
                  <a:srgbClr val="FF0000"/>
                </a:solidFill>
              </a:rPr>
              <a:t>s</a:t>
            </a:r>
            <a:r>
              <a:rPr lang="en-US" sz="2000" b="1" dirty="0" smtClean="0">
                <a:solidFill>
                  <a:srgbClr val="FF0000"/>
                </a:solidFill>
              </a:rPr>
              <a:t> </a:t>
            </a:r>
            <a:r>
              <a:rPr lang="en-US" sz="2000" b="1" dirty="0">
                <a:solidFill>
                  <a:srgbClr val="FF0000"/>
                </a:solidFill>
              </a:rPr>
              <a:t>Sales Price</a:t>
            </a:r>
            <a:endParaRPr lang="en-US" sz="2000" dirty="0">
              <a:solidFill>
                <a:srgbClr val="FF0000"/>
              </a:solidFill>
            </a:endParaRPr>
          </a:p>
        </p:txBody>
      </p:sp>
      <p:sp>
        <p:nvSpPr>
          <p:cNvPr id="5" name="TextBox 4"/>
          <p:cNvSpPr txBox="1"/>
          <p:nvPr/>
        </p:nvSpPr>
        <p:spPr>
          <a:xfrm>
            <a:off x="114300" y="6211669"/>
            <a:ext cx="5880100" cy="646331"/>
          </a:xfrm>
          <a:prstGeom prst="rect">
            <a:avLst/>
          </a:prstGeom>
          <a:noFill/>
        </p:spPr>
        <p:txBody>
          <a:bodyPr wrap="square" rtlCol="0">
            <a:spAutoFit/>
          </a:bodyPr>
          <a:lstStyle/>
          <a:p>
            <a:pPr marL="285750" indent="-285750">
              <a:buFont typeface="Wingdings" pitchFamily="2" charset="2"/>
              <a:buChar char="q"/>
            </a:pPr>
            <a:r>
              <a:rPr lang="en-US" dirty="0">
                <a:latin typeface="Cambria" pitchFamily="18" charset="0"/>
                <a:ea typeface="Cambria" pitchFamily="18" charset="0"/>
              </a:rPr>
              <a:t>If </a:t>
            </a:r>
            <a:r>
              <a:rPr lang="en-US" dirty="0" smtClean="0">
                <a:latin typeface="Cambria" pitchFamily="18" charset="0"/>
                <a:ea typeface="Cambria" pitchFamily="18" charset="0"/>
              </a:rPr>
              <a:t>interior of garage </a:t>
            </a:r>
            <a:r>
              <a:rPr lang="en-US" dirty="0">
                <a:latin typeface="Cambria" pitchFamily="18" charset="0"/>
                <a:ea typeface="Cambria" pitchFamily="18" charset="0"/>
              </a:rPr>
              <a:t>is finished then it will have higher sales price followed by rough finish and </a:t>
            </a:r>
            <a:r>
              <a:rPr lang="en-US" dirty="0" smtClean="0">
                <a:latin typeface="Cambria" pitchFamily="18" charset="0"/>
                <a:ea typeface="Cambria" pitchFamily="18" charset="0"/>
              </a:rPr>
              <a:t>unfinished.</a:t>
            </a:r>
            <a:endParaRPr lang="en-US" dirty="0">
              <a:latin typeface="Cambria" pitchFamily="18" charset="0"/>
              <a:ea typeface="Cambria" pitchFamily="18" charset="0"/>
            </a:endParaRPr>
          </a:p>
        </p:txBody>
      </p:sp>
      <p:sp>
        <p:nvSpPr>
          <p:cNvPr id="6" name="TextBox 5"/>
          <p:cNvSpPr txBox="1"/>
          <p:nvPr/>
        </p:nvSpPr>
        <p:spPr>
          <a:xfrm>
            <a:off x="6350000" y="5751373"/>
            <a:ext cx="5727700" cy="923330"/>
          </a:xfrm>
          <a:prstGeom prst="rect">
            <a:avLst/>
          </a:prstGeom>
          <a:noFill/>
        </p:spPr>
        <p:txBody>
          <a:bodyPr wrap="square" rtlCol="0">
            <a:spAutoFit/>
          </a:bodyPr>
          <a:lstStyle/>
          <a:p>
            <a:pPr marL="285750" indent="-285750">
              <a:buFont typeface="Wingdings" pitchFamily="2" charset="2"/>
              <a:buChar char="q"/>
            </a:pPr>
            <a:r>
              <a:rPr lang="en-US" dirty="0">
                <a:latin typeface="Cambria" pitchFamily="18" charset="0"/>
                <a:ea typeface="Cambria" pitchFamily="18" charset="0"/>
              </a:rPr>
              <a:t>The Excellent (100+ inches) basement will get sold for significantly high price followed by </a:t>
            </a:r>
            <a:r>
              <a:rPr lang="en-US" dirty="0" err="1">
                <a:latin typeface="Cambria" pitchFamily="18" charset="0"/>
                <a:ea typeface="Cambria" pitchFamily="18" charset="0"/>
              </a:rPr>
              <a:t>Gd</a:t>
            </a:r>
            <a:r>
              <a:rPr lang="en-US" dirty="0">
                <a:latin typeface="Cambria" pitchFamily="18" charset="0"/>
                <a:ea typeface="Cambria" pitchFamily="18" charset="0"/>
              </a:rPr>
              <a:t>-Good (90-99 inches),TA-Typical (80-89 inches)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850" y="825858"/>
            <a:ext cx="4724400" cy="520491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0300" y="825856"/>
            <a:ext cx="5816600" cy="4747671"/>
          </a:xfrm>
          <a:prstGeom prst="rect">
            <a:avLst/>
          </a:prstGeom>
        </p:spPr>
      </p:pic>
    </p:spTree>
    <p:extLst>
      <p:ext uri="{BB962C8B-B14F-4D97-AF65-F5344CB8AC3E}">
        <p14:creationId xmlns:p14="http://schemas.microsoft.com/office/powerpoint/2010/main" val="23391993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147" y="175736"/>
            <a:ext cx="4667432" cy="369332"/>
          </a:xfrm>
          <a:prstGeom prst="rect">
            <a:avLst/>
          </a:prstGeom>
        </p:spPr>
        <p:txBody>
          <a:bodyPr wrap="none">
            <a:spAutoFit/>
          </a:bodyPr>
          <a:lstStyle/>
          <a:p>
            <a:r>
              <a:rPr lang="en-US" b="1" dirty="0" smtClean="0"/>
              <a:t>14. Year in which house was built </a:t>
            </a:r>
            <a:r>
              <a:rPr lang="en-US" b="1" dirty="0" err="1" smtClean="0"/>
              <a:t>v</a:t>
            </a:r>
            <a:r>
              <a:rPr lang="en-US" b="1" dirty="0" err="1" smtClean="0">
                <a:solidFill>
                  <a:srgbClr val="FF0000"/>
                </a:solidFill>
              </a:rPr>
              <a:t>s</a:t>
            </a:r>
            <a:r>
              <a:rPr lang="en-US" b="1" dirty="0" smtClean="0">
                <a:solidFill>
                  <a:srgbClr val="FF0000"/>
                </a:solidFill>
              </a:rPr>
              <a:t> </a:t>
            </a:r>
            <a:r>
              <a:rPr lang="en-US" b="1" dirty="0">
                <a:solidFill>
                  <a:srgbClr val="FF0000"/>
                </a:solidFill>
              </a:rPr>
              <a:t>Sales Price</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24" y="545068"/>
            <a:ext cx="10058400" cy="5364479"/>
          </a:xfrm>
          <a:prstGeom prst="rect">
            <a:avLst/>
          </a:prstGeom>
        </p:spPr>
      </p:pic>
      <p:sp>
        <p:nvSpPr>
          <p:cNvPr id="4" name="TextBox 3"/>
          <p:cNvSpPr txBox="1"/>
          <p:nvPr/>
        </p:nvSpPr>
        <p:spPr>
          <a:xfrm>
            <a:off x="431800" y="6124692"/>
            <a:ext cx="11557000" cy="369332"/>
          </a:xfrm>
          <a:prstGeom prst="rect">
            <a:avLst/>
          </a:prstGeom>
          <a:noFill/>
        </p:spPr>
        <p:txBody>
          <a:bodyPr wrap="square" rtlCol="0">
            <a:spAutoFit/>
          </a:bodyPr>
          <a:lstStyle/>
          <a:p>
            <a:pPr marL="285750" indent="-285750">
              <a:buFont typeface="Wingdings" pitchFamily="2" charset="2"/>
              <a:buChar char="q"/>
            </a:pPr>
            <a:r>
              <a:rPr lang="en-US" dirty="0" smtClean="0">
                <a:latin typeface="Cambria" pitchFamily="18" charset="0"/>
                <a:ea typeface="Cambria" pitchFamily="18" charset="0"/>
              </a:rPr>
              <a:t>We can see the trend that if the house was built in recent years then it will have high sales price</a:t>
            </a:r>
            <a:r>
              <a:rPr lang="en-US" dirty="0" smtClean="0"/>
              <a:t>.</a:t>
            </a:r>
            <a:endParaRPr lang="en-US" dirty="0"/>
          </a:p>
        </p:txBody>
      </p:sp>
    </p:spTree>
    <p:extLst>
      <p:ext uri="{BB962C8B-B14F-4D97-AF65-F5344CB8AC3E}">
        <p14:creationId xmlns:p14="http://schemas.microsoft.com/office/powerpoint/2010/main" val="6538251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5184" y="322302"/>
            <a:ext cx="7237430" cy="369332"/>
          </a:xfrm>
          <a:prstGeom prst="rect">
            <a:avLst/>
          </a:prstGeom>
        </p:spPr>
        <p:txBody>
          <a:bodyPr wrap="none">
            <a:spAutoFit/>
          </a:bodyPr>
          <a:lstStyle/>
          <a:p>
            <a:r>
              <a:rPr lang="en-US" b="1" dirty="0" smtClean="0"/>
              <a:t>15. Comparing the remolded and non re</a:t>
            </a:r>
            <a:r>
              <a:rPr lang="en-US" b="1" dirty="0" smtClean="0">
                <a:solidFill>
                  <a:srgbClr val="FF0000"/>
                </a:solidFill>
              </a:rPr>
              <a:t>molded houses against sales price</a:t>
            </a:r>
            <a:endParaRPr lang="en-US" dirty="0">
              <a:solidFill>
                <a:srgbClr val="FF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34" y="886207"/>
            <a:ext cx="10944065" cy="5006593"/>
          </a:xfrm>
          <a:prstGeom prst="rect">
            <a:avLst/>
          </a:prstGeom>
        </p:spPr>
      </p:pic>
      <p:sp>
        <p:nvSpPr>
          <p:cNvPr id="6" name="TextBox 5"/>
          <p:cNvSpPr txBox="1"/>
          <p:nvPr/>
        </p:nvSpPr>
        <p:spPr>
          <a:xfrm>
            <a:off x="295184" y="6090166"/>
            <a:ext cx="11604716" cy="369332"/>
          </a:xfrm>
          <a:prstGeom prst="rect">
            <a:avLst/>
          </a:prstGeom>
          <a:noFill/>
        </p:spPr>
        <p:txBody>
          <a:bodyPr wrap="square" rtlCol="0">
            <a:spAutoFit/>
          </a:bodyPr>
          <a:lstStyle/>
          <a:p>
            <a:pPr marL="285750" indent="-285750">
              <a:buFont typeface="Wingdings" pitchFamily="2" charset="2"/>
              <a:buChar char="q"/>
            </a:pPr>
            <a:r>
              <a:rPr lang="en-US" dirty="0" smtClean="0"/>
              <a:t>T</a:t>
            </a:r>
            <a:r>
              <a:rPr lang="en-US" dirty="0" smtClean="0">
                <a:latin typeface="Cambria" pitchFamily="18" charset="0"/>
                <a:ea typeface="Cambria" pitchFamily="18" charset="0"/>
              </a:rPr>
              <a:t>he remolded house will get sold for better price than non remolded house</a:t>
            </a:r>
            <a:endParaRPr lang="en-US" dirty="0">
              <a:latin typeface="Cambria" pitchFamily="18" charset="0"/>
              <a:ea typeface="Cambria" pitchFamily="18" charset="0"/>
            </a:endParaRPr>
          </a:p>
        </p:txBody>
      </p:sp>
    </p:spTree>
    <p:extLst>
      <p:ext uri="{BB962C8B-B14F-4D97-AF65-F5344CB8AC3E}">
        <p14:creationId xmlns:p14="http://schemas.microsoft.com/office/powerpoint/2010/main" val="4193393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93800" y="157152"/>
            <a:ext cx="10096500" cy="1446550"/>
          </a:xfrm>
          <a:prstGeom prst="rect">
            <a:avLst/>
          </a:prstGeom>
          <a:noFill/>
        </p:spPr>
        <p:txBody>
          <a:bodyPr wrap="square" rtlCol="0">
            <a:spAutoFit/>
          </a:bodyPr>
          <a:lstStyle/>
          <a:p>
            <a:pPr algn="ctr"/>
            <a:r>
              <a:rPr lang="en-US" sz="4400" b="1" u="sng" dirty="0" smtClean="0">
                <a:latin typeface="Arial Black" pitchFamily="34" charset="0"/>
              </a:rPr>
              <a:t>Preparation of dataset for </a:t>
            </a:r>
            <a:r>
              <a:rPr lang="en-US" sz="4400" b="1" u="sng" dirty="0" smtClean="0">
                <a:solidFill>
                  <a:srgbClr val="FF0000"/>
                </a:solidFill>
                <a:latin typeface="Arial Black" pitchFamily="34" charset="0"/>
              </a:rPr>
              <a:t>model building</a:t>
            </a:r>
            <a:endParaRPr lang="en-US" sz="4400" b="1" u="sng" dirty="0">
              <a:solidFill>
                <a:srgbClr val="FF0000"/>
              </a:solidFill>
              <a:latin typeface="Arial Black" pitchFamily="34" charset="0"/>
            </a:endParaRPr>
          </a:p>
        </p:txBody>
      </p:sp>
      <p:sp>
        <p:nvSpPr>
          <p:cNvPr id="4" name="TextBox 3"/>
          <p:cNvSpPr txBox="1"/>
          <p:nvPr/>
        </p:nvSpPr>
        <p:spPr>
          <a:xfrm>
            <a:off x="508000" y="1765300"/>
            <a:ext cx="11252200" cy="707886"/>
          </a:xfrm>
          <a:prstGeom prst="rect">
            <a:avLst/>
          </a:prstGeom>
          <a:noFill/>
        </p:spPr>
        <p:txBody>
          <a:bodyPr wrap="square" rtlCol="0">
            <a:spAutoFit/>
          </a:bodyPr>
          <a:lstStyle/>
          <a:p>
            <a:pPr marL="342900" indent="-342900">
              <a:buFont typeface="Wingdings" pitchFamily="2" charset="2"/>
              <a:buChar char="q"/>
            </a:pPr>
            <a:r>
              <a:rPr lang="en-US" sz="2000" dirty="0" smtClean="0">
                <a:latin typeface="Cambria" pitchFamily="18" charset="0"/>
                <a:ea typeface="Cambria" pitchFamily="18" charset="0"/>
              </a:rPr>
              <a:t>The dataset what we are provided with contains 81 columns and most of the columns are of categorical type and there are null values in the dataset</a:t>
            </a:r>
            <a:endParaRPr lang="en-US" sz="2000" dirty="0">
              <a:latin typeface="Cambria" pitchFamily="18" charset="0"/>
              <a:ea typeface="Cambria" pitchFamily="18" charset="0"/>
            </a:endParaRPr>
          </a:p>
        </p:txBody>
      </p:sp>
      <p:sp>
        <p:nvSpPr>
          <p:cNvPr id="5" name="TextBox 4"/>
          <p:cNvSpPr txBox="1"/>
          <p:nvPr/>
        </p:nvSpPr>
        <p:spPr>
          <a:xfrm>
            <a:off x="508000" y="2692400"/>
            <a:ext cx="11099800" cy="707886"/>
          </a:xfrm>
          <a:prstGeom prst="rect">
            <a:avLst/>
          </a:prstGeom>
          <a:noFill/>
        </p:spPr>
        <p:txBody>
          <a:bodyPr wrap="square" rtlCol="0">
            <a:spAutoFit/>
          </a:bodyPr>
          <a:lstStyle/>
          <a:p>
            <a:pPr marL="342900" indent="-342900">
              <a:buFont typeface="Wingdings" pitchFamily="2" charset="2"/>
              <a:buChar char="q"/>
            </a:pPr>
            <a:r>
              <a:rPr lang="en-US" sz="2000" dirty="0" smtClean="0">
                <a:latin typeface="Cambria" pitchFamily="18" charset="0"/>
                <a:ea typeface="Cambria" pitchFamily="18" charset="0"/>
              </a:rPr>
              <a:t>We have to do majorly two task to prepare the dataset for model, First we have to fill the null values and after that we have to label encode it</a:t>
            </a:r>
            <a:endParaRPr lang="en-US" sz="2000" dirty="0">
              <a:latin typeface="Cambria" pitchFamily="18" charset="0"/>
              <a:ea typeface="Cambria" pitchFamily="18" charset="0"/>
            </a:endParaRPr>
          </a:p>
        </p:txBody>
      </p:sp>
      <p:sp>
        <p:nvSpPr>
          <p:cNvPr id="6" name="TextBox 5"/>
          <p:cNvSpPr txBox="1"/>
          <p:nvPr/>
        </p:nvSpPr>
        <p:spPr>
          <a:xfrm>
            <a:off x="508000" y="3632200"/>
            <a:ext cx="11099800" cy="1323439"/>
          </a:xfrm>
          <a:prstGeom prst="rect">
            <a:avLst/>
          </a:prstGeom>
          <a:noFill/>
        </p:spPr>
        <p:txBody>
          <a:bodyPr wrap="square" rtlCol="0">
            <a:spAutoFit/>
          </a:bodyPr>
          <a:lstStyle/>
          <a:p>
            <a:pPr marL="342900" indent="-342900">
              <a:buFont typeface="Wingdings" pitchFamily="2" charset="2"/>
              <a:buChar char="q"/>
            </a:pPr>
            <a:r>
              <a:rPr lang="en-US" sz="2000" dirty="0" smtClean="0">
                <a:latin typeface="Cambria" pitchFamily="18" charset="0"/>
                <a:ea typeface="Cambria" pitchFamily="18" charset="0"/>
              </a:rPr>
              <a:t>The null values can be in categorical columns or in integer or float columns, If the null values in any columns exceeds by  63% then its better to remove entire column, If there are any null values in float columns just replace it with the median of the column and if there are any null values in the categorical column replace it with the mode of the column.</a:t>
            </a:r>
            <a:endParaRPr lang="en-US" sz="2000" dirty="0">
              <a:latin typeface="Cambria" pitchFamily="18" charset="0"/>
              <a:ea typeface="Cambria" pitchFamily="18" charset="0"/>
            </a:endParaRPr>
          </a:p>
        </p:txBody>
      </p:sp>
      <p:sp>
        <p:nvSpPr>
          <p:cNvPr id="7" name="TextBox 6"/>
          <p:cNvSpPr txBox="1"/>
          <p:nvPr/>
        </p:nvSpPr>
        <p:spPr>
          <a:xfrm>
            <a:off x="508000" y="5156200"/>
            <a:ext cx="11099800" cy="400110"/>
          </a:xfrm>
          <a:prstGeom prst="rect">
            <a:avLst/>
          </a:prstGeom>
          <a:noFill/>
        </p:spPr>
        <p:txBody>
          <a:bodyPr wrap="square" rtlCol="0">
            <a:spAutoFit/>
          </a:bodyPr>
          <a:lstStyle/>
          <a:p>
            <a:pPr marL="342900" indent="-342900">
              <a:buFont typeface="Wingdings" pitchFamily="2" charset="2"/>
              <a:buChar char="q"/>
            </a:pPr>
            <a:r>
              <a:rPr lang="en-US" sz="2000" dirty="0" smtClean="0">
                <a:latin typeface="Cambria" pitchFamily="18" charset="0"/>
                <a:ea typeface="Cambria" pitchFamily="18" charset="0"/>
              </a:rPr>
              <a:t>After cleaning the null values label encode all the categorical  columns.</a:t>
            </a:r>
            <a:endParaRPr lang="en-US" sz="2000" dirty="0">
              <a:latin typeface="Cambria" pitchFamily="18" charset="0"/>
              <a:ea typeface="Cambria" pitchFamily="18" charset="0"/>
            </a:endParaRPr>
          </a:p>
        </p:txBody>
      </p:sp>
    </p:spTree>
    <p:extLst>
      <p:ext uri="{BB962C8B-B14F-4D97-AF65-F5344CB8AC3E}">
        <p14:creationId xmlns:p14="http://schemas.microsoft.com/office/powerpoint/2010/main" val="2488543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977940" y="96103"/>
            <a:ext cx="6083717" cy="784830"/>
          </a:xfrm>
          <a:prstGeom prst="rect">
            <a:avLst/>
          </a:prstGeom>
        </p:spPr>
        <p:txBody>
          <a:bodyPr wrap="none">
            <a:spAutoFit/>
          </a:bodyPr>
          <a:lstStyle/>
          <a:p>
            <a:pPr algn="ctr"/>
            <a:r>
              <a:rPr lang="en-US" sz="4500" b="1" u="sng" dirty="0" smtClean="0">
                <a:latin typeface="Arial Black" pitchFamily="34" charset="0"/>
              </a:rPr>
              <a:t>Building t</a:t>
            </a:r>
            <a:r>
              <a:rPr lang="en-US" sz="4500" b="1" u="sng" dirty="0" smtClean="0">
                <a:solidFill>
                  <a:srgbClr val="FF0000"/>
                </a:solidFill>
                <a:latin typeface="Arial Black" pitchFamily="34" charset="0"/>
              </a:rPr>
              <a:t>he model</a:t>
            </a:r>
            <a:endParaRPr lang="en-US" sz="4500" b="1" u="sng" dirty="0">
              <a:solidFill>
                <a:srgbClr val="FF0000"/>
              </a:solidFill>
              <a:latin typeface="Arial Black" pitchFamily="34" charset="0"/>
            </a:endParaRPr>
          </a:p>
        </p:txBody>
      </p:sp>
      <p:sp>
        <p:nvSpPr>
          <p:cNvPr id="4" name="TextBox 3"/>
          <p:cNvSpPr txBox="1"/>
          <p:nvPr/>
        </p:nvSpPr>
        <p:spPr>
          <a:xfrm>
            <a:off x="508000" y="1057245"/>
            <a:ext cx="11099800" cy="1323439"/>
          </a:xfrm>
          <a:prstGeom prst="rect">
            <a:avLst/>
          </a:prstGeom>
          <a:noFill/>
        </p:spPr>
        <p:txBody>
          <a:bodyPr wrap="square" rtlCol="0">
            <a:spAutoFit/>
          </a:bodyPr>
          <a:lstStyle/>
          <a:p>
            <a:pPr marL="342900" indent="-342900">
              <a:buFont typeface="Wingdings" pitchFamily="2" charset="2"/>
              <a:buChar char="q"/>
            </a:pPr>
            <a:r>
              <a:rPr lang="en-US" sz="2000" dirty="0" smtClean="0">
                <a:latin typeface="Cambria" pitchFamily="18" charset="0"/>
                <a:ea typeface="Cambria" pitchFamily="18" charset="0"/>
              </a:rPr>
              <a:t>In order to fetch the best suited model for this dataset we need to  evaluate all major parameters regarding the linear regression models, we have to find the difference between cross validation score and accuracy , the least of the difference is considered as best model and we had hyper parameter tuned that.</a:t>
            </a:r>
            <a:endParaRPr lang="en-US" sz="2000" dirty="0">
              <a:latin typeface="Cambria" pitchFamily="18" charset="0"/>
              <a:ea typeface="Cambria" pitchFamily="18" charset="0"/>
            </a:endParaRPr>
          </a:p>
        </p:txBody>
      </p:sp>
      <p:sp>
        <p:nvSpPr>
          <p:cNvPr id="5" name="TextBox 4"/>
          <p:cNvSpPr txBox="1"/>
          <p:nvPr/>
        </p:nvSpPr>
        <p:spPr>
          <a:xfrm>
            <a:off x="469898" y="2479645"/>
            <a:ext cx="11099800" cy="400110"/>
          </a:xfrm>
          <a:prstGeom prst="rect">
            <a:avLst/>
          </a:prstGeom>
          <a:noFill/>
        </p:spPr>
        <p:txBody>
          <a:bodyPr wrap="square" rtlCol="0">
            <a:spAutoFit/>
          </a:bodyPr>
          <a:lstStyle/>
          <a:p>
            <a:pPr marL="342900" indent="-342900">
              <a:buFont typeface="Wingdings" pitchFamily="2" charset="2"/>
              <a:buChar char="q"/>
            </a:pPr>
            <a:r>
              <a:rPr lang="en-US" sz="2000" dirty="0" smtClean="0">
                <a:latin typeface="Cambria" pitchFamily="18" charset="0"/>
                <a:ea typeface="Cambria" pitchFamily="18" charset="0"/>
              </a:rPr>
              <a:t>The accuracy ,cross validation score and their difference are follows.</a:t>
            </a:r>
            <a:endParaRPr lang="en-US" sz="2000" dirty="0">
              <a:latin typeface="Cambria" pitchFamily="18" charset="0"/>
              <a:ea typeface="Cambria"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373" y="3695700"/>
            <a:ext cx="5099427" cy="2578100"/>
          </a:xfrm>
          <a:prstGeom prst="rect">
            <a:avLst/>
          </a:prstGeom>
        </p:spPr>
      </p:pic>
      <p:sp>
        <p:nvSpPr>
          <p:cNvPr id="7" name="Flowchart: Data 6"/>
          <p:cNvSpPr/>
          <p:nvPr/>
        </p:nvSpPr>
        <p:spPr>
          <a:xfrm flipH="1">
            <a:off x="6210298" y="2984500"/>
            <a:ext cx="152401" cy="3630831"/>
          </a:xfrm>
          <a:prstGeom prst="flowChartInputOutput">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3695700"/>
            <a:ext cx="5204964" cy="2578100"/>
          </a:xfrm>
          <a:prstGeom prst="rect">
            <a:avLst/>
          </a:prstGeom>
        </p:spPr>
      </p:pic>
      <p:sp>
        <p:nvSpPr>
          <p:cNvPr id="9" name="Rectangle 8"/>
          <p:cNvSpPr/>
          <p:nvPr/>
        </p:nvSpPr>
        <p:spPr>
          <a:xfrm>
            <a:off x="666373" y="3262868"/>
            <a:ext cx="1499128" cy="369332"/>
          </a:xfrm>
          <a:prstGeom prst="rect">
            <a:avLst/>
          </a:prstGeom>
        </p:spPr>
        <p:txBody>
          <a:bodyPr wrap="none">
            <a:spAutoFit/>
          </a:bodyPr>
          <a:lstStyle/>
          <a:p>
            <a:r>
              <a:rPr lang="en-US" b="1" dirty="0"/>
              <a:t> </a:t>
            </a:r>
            <a:r>
              <a:rPr lang="en-US" b="1" dirty="0" smtClean="0"/>
              <a:t>Linear </a:t>
            </a:r>
            <a:r>
              <a:rPr lang="en-US" b="1" dirty="0" smtClean="0">
                <a:solidFill>
                  <a:srgbClr val="FF0000"/>
                </a:solidFill>
              </a:rPr>
              <a:t>Model</a:t>
            </a:r>
            <a:endParaRPr lang="en-US" dirty="0">
              <a:solidFill>
                <a:srgbClr val="FF0000"/>
              </a:solidFill>
            </a:endParaRPr>
          </a:p>
        </p:txBody>
      </p:sp>
      <p:sp>
        <p:nvSpPr>
          <p:cNvPr id="10" name="Rectangle 9"/>
          <p:cNvSpPr/>
          <p:nvPr/>
        </p:nvSpPr>
        <p:spPr>
          <a:xfrm>
            <a:off x="6769100" y="3248104"/>
            <a:ext cx="1375698" cy="369332"/>
          </a:xfrm>
          <a:prstGeom prst="rect">
            <a:avLst/>
          </a:prstGeom>
        </p:spPr>
        <p:txBody>
          <a:bodyPr wrap="none">
            <a:spAutoFit/>
          </a:bodyPr>
          <a:lstStyle/>
          <a:p>
            <a:r>
              <a:rPr lang="en-US" b="1" dirty="0" smtClean="0"/>
              <a:t>Lasso </a:t>
            </a:r>
            <a:r>
              <a:rPr lang="en-US" b="1" dirty="0">
                <a:solidFill>
                  <a:srgbClr val="FF0000"/>
                </a:solidFill>
              </a:rPr>
              <a:t>Model</a:t>
            </a:r>
            <a:endParaRPr lang="en-US" dirty="0">
              <a:solidFill>
                <a:srgbClr val="FF0000"/>
              </a:solidFill>
            </a:endParaRPr>
          </a:p>
        </p:txBody>
      </p:sp>
    </p:spTree>
    <p:extLst>
      <p:ext uri="{BB962C8B-B14F-4D97-AF65-F5344CB8AC3E}">
        <p14:creationId xmlns:p14="http://schemas.microsoft.com/office/powerpoint/2010/main" val="30219472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Data 1"/>
          <p:cNvSpPr/>
          <p:nvPr/>
        </p:nvSpPr>
        <p:spPr>
          <a:xfrm>
            <a:off x="6083300" y="241300"/>
            <a:ext cx="127000" cy="6374031"/>
          </a:xfrm>
          <a:prstGeom prst="flowChartInputOutput">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735" y="481248"/>
            <a:ext cx="5654530" cy="188230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298" y="443145"/>
            <a:ext cx="5791702" cy="192040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528" y="3669615"/>
            <a:ext cx="5806943" cy="17298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5057" y="3669615"/>
            <a:ext cx="5806943" cy="1844200"/>
          </a:xfrm>
          <a:prstGeom prst="rect">
            <a:avLst/>
          </a:prstGeom>
        </p:spPr>
      </p:pic>
    </p:spTree>
    <p:extLst>
      <p:ext uri="{BB962C8B-B14F-4D97-AF65-F5344CB8AC3E}">
        <p14:creationId xmlns:p14="http://schemas.microsoft.com/office/powerpoint/2010/main" val="38380802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6495"/>
          <a:stretch/>
        </p:blipFill>
        <p:spPr>
          <a:xfrm>
            <a:off x="479857" y="1104898"/>
            <a:ext cx="4679085" cy="4995141"/>
          </a:xfrm>
          <a:prstGeom prst="rect">
            <a:avLst/>
          </a:prstGeom>
        </p:spPr>
      </p:pic>
      <p:sp>
        <p:nvSpPr>
          <p:cNvPr id="3" name="Flowchart: Data 2"/>
          <p:cNvSpPr/>
          <p:nvPr/>
        </p:nvSpPr>
        <p:spPr>
          <a:xfrm>
            <a:off x="6083300" y="241300"/>
            <a:ext cx="127000" cy="6374031"/>
          </a:xfrm>
          <a:prstGeom prst="flowChartInputOutput">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85495" y="241300"/>
            <a:ext cx="3467808" cy="630942"/>
          </a:xfrm>
          <a:prstGeom prst="rect">
            <a:avLst/>
          </a:prstGeom>
        </p:spPr>
        <p:txBody>
          <a:bodyPr wrap="none">
            <a:spAutoFit/>
          </a:bodyPr>
          <a:lstStyle/>
          <a:p>
            <a:pPr algn="ctr"/>
            <a:r>
              <a:rPr lang="en-US" sz="3500" b="1" u="sng" dirty="0" smtClean="0">
                <a:latin typeface="Arial Black" pitchFamily="34" charset="0"/>
              </a:rPr>
              <a:t>C</a:t>
            </a:r>
            <a:r>
              <a:rPr lang="en-US" sz="2800" b="1" u="sng" dirty="0" smtClean="0">
                <a:latin typeface="Arial Black" pitchFamily="34" charset="0"/>
              </a:rPr>
              <a:t>ross </a:t>
            </a:r>
            <a:r>
              <a:rPr lang="en-US" sz="2800" b="1" u="sng" dirty="0" smtClean="0">
                <a:solidFill>
                  <a:srgbClr val="FF0000"/>
                </a:solidFill>
                <a:latin typeface="Arial Black" pitchFamily="34" charset="0"/>
              </a:rPr>
              <a:t>Validation</a:t>
            </a:r>
            <a:endParaRPr lang="en-US" sz="2800" b="1" u="sng" dirty="0">
              <a:solidFill>
                <a:srgbClr val="FF0000"/>
              </a:solidFill>
              <a:latin typeface="Arial Black" pitchFamily="34" charset="0"/>
            </a:endParaRPr>
          </a:p>
        </p:txBody>
      </p:sp>
      <p:sp>
        <p:nvSpPr>
          <p:cNvPr id="5" name="Rectangle 4"/>
          <p:cNvSpPr/>
          <p:nvPr/>
        </p:nvSpPr>
        <p:spPr>
          <a:xfrm>
            <a:off x="6440202" y="273901"/>
            <a:ext cx="5268686" cy="830997"/>
          </a:xfrm>
          <a:prstGeom prst="rect">
            <a:avLst/>
          </a:prstGeom>
        </p:spPr>
        <p:txBody>
          <a:bodyPr wrap="none">
            <a:spAutoFit/>
          </a:bodyPr>
          <a:lstStyle/>
          <a:p>
            <a:pPr algn="ctr"/>
            <a:r>
              <a:rPr lang="en-US" sz="2400" b="1" u="sng" dirty="0" smtClean="0">
                <a:latin typeface="Arial Black" pitchFamily="34" charset="0"/>
              </a:rPr>
              <a:t>Difference of cross validation </a:t>
            </a:r>
          </a:p>
          <a:p>
            <a:pPr algn="ctr"/>
            <a:r>
              <a:rPr lang="en-US" sz="2400" b="1" u="sng" dirty="0">
                <a:solidFill>
                  <a:srgbClr val="FF0000"/>
                </a:solidFill>
                <a:latin typeface="Arial Black" pitchFamily="34" charset="0"/>
              </a:rPr>
              <a:t>a</a:t>
            </a:r>
            <a:r>
              <a:rPr lang="en-US" sz="2400" b="1" u="sng" dirty="0" smtClean="0">
                <a:solidFill>
                  <a:srgbClr val="FF0000"/>
                </a:solidFill>
                <a:latin typeface="Arial Black" pitchFamily="34" charset="0"/>
              </a:rPr>
              <a:t>nd accuracy score</a:t>
            </a:r>
            <a:endParaRPr lang="en-US" sz="2400" b="1" u="sng" dirty="0">
              <a:solidFill>
                <a:srgbClr val="FF0000"/>
              </a:solidFill>
              <a:latin typeface="Arial Black" pitchFamily="34" charset="0"/>
            </a:endParaRPr>
          </a:p>
        </p:txBody>
      </p:sp>
      <p:sp>
        <p:nvSpPr>
          <p:cNvPr id="8" name="TextBox 7"/>
          <p:cNvSpPr txBox="1"/>
          <p:nvPr/>
        </p:nvSpPr>
        <p:spPr>
          <a:xfrm>
            <a:off x="6440202" y="1549400"/>
            <a:ext cx="5510498" cy="369332"/>
          </a:xfrm>
          <a:prstGeom prst="rect">
            <a:avLst/>
          </a:prstGeom>
          <a:noFill/>
        </p:spPr>
        <p:txBody>
          <a:bodyPr wrap="square" rtlCol="0">
            <a:spAutoFit/>
          </a:bodyPr>
          <a:lstStyle/>
          <a:p>
            <a:r>
              <a:rPr lang="en-US" dirty="0" err="1" smtClean="0">
                <a:latin typeface="Arial Black" pitchFamily="34" charset="0"/>
              </a:rPr>
              <a:t>Sl.No</a:t>
            </a:r>
            <a:r>
              <a:rPr lang="en-US" dirty="0" smtClean="0">
                <a:latin typeface="Arial Black" pitchFamily="34" charset="0"/>
              </a:rPr>
              <a:t>	           Model Name  	Difference</a:t>
            </a:r>
            <a:endParaRPr lang="en-US" dirty="0">
              <a:latin typeface="Arial Black" pitchFamily="34" charset="0"/>
            </a:endParaRPr>
          </a:p>
        </p:txBody>
      </p:sp>
      <p:sp>
        <p:nvSpPr>
          <p:cNvPr id="9" name="TextBox 8"/>
          <p:cNvSpPr txBox="1"/>
          <p:nvPr/>
        </p:nvSpPr>
        <p:spPr>
          <a:xfrm>
            <a:off x="6440202" y="2095500"/>
            <a:ext cx="5421598" cy="369332"/>
          </a:xfrm>
          <a:prstGeom prst="rect">
            <a:avLst/>
          </a:prstGeom>
          <a:noFill/>
        </p:spPr>
        <p:txBody>
          <a:bodyPr wrap="square" rtlCol="0">
            <a:spAutoFit/>
          </a:bodyPr>
          <a:lstStyle/>
          <a:p>
            <a:r>
              <a:rPr lang="en-US" dirty="0" smtClean="0"/>
              <a:t>1.		Linear Regression        0.063</a:t>
            </a:r>
            <a:endParaRPr lang="en-US" dirty="0"/>
          </a:p>
        </p:txBody>
      </p:sp>
      <p:sp>
        <p:nvSpPr>
          <p:cNvPr id="11" name="TextBox 10"/>
          <p:cNvSpPr txBox="1"/>
          <p:nvPr/>
        </p:nvSpPr>
        <p:spPr>
          <a:xfrm>
            <a:off x="6440202" y="2465864"/>
            <a:ext cx="5421598" cy="369332"/>
          </a:xfrm>
          <a:prstGeom prst="rect">
            <a:avLst/>
          </a:prstGeom>
          <a:noFill/>
        </p:spPr>
        <p:txBody>
          <a:bodyPr wrap="square" rtlCol="0">
            <a:spAutoFit/>
          </a:bodyPr>
          <a:lstStyle/>
          <a:p>
            <a:r>
              <a:rPr lang="en-US" dirty="0"/>
              <a:t>2</a:t>
            </a:r>
            <a:r>
              <a:rPr lang="en-US" dirty="0" smtClean="0"/>
              <a:t>.		Lasso regression          0.056</a:t>
            </a:r>
            <a:endParaRPr lang="en-US" dirty="0"/>
          </a:p>
        </p:txBody>
      </p:sp>
      <p:sp>
        <p:nvSpPr>
          <p:cNvPr id="12" name="TextBox 11"/>
          <p:cNvSpPr txBox="1"/>
          <p:nvPr/>
        </p:nvSpPr>
        <p:spPr>
          <a:xfrm>
            <a:off x="6440202" y="2835196"/>
            <a:ext cx="5421598" cy="369332"/>
          </a:xfrm>
          <a:prstGeom prst="rect">
            <a:avLst/>
          </a:prstGeom>
          <a:noFill/>
        </p:spPr>
        <p:txBody>
          <a:bodyPr wrap="square" rtlCol="0">
            <a:spAutoFit/>
          </a:bodyPr>
          <a:lstStyle/>
          <a:p>
            <a:r>
              <a:rPr lang="en-US" dirty="0"/>
              <a:t>3</a:t>
            </a:r>
            <a:r>
              <a:rPr lang="en-US" dirty="0" smtClean="0"/>
              <a:t>.		Ridge Regression         0.059</a:t>
            </a:r>
            <a:endParaRPr lang="en-US" dirty="0"/>
          </a:p>
        </p:txBody>
      </p:sp>
      <p:sp>
        <p:nvSpPr>
          <p:cNvPr id="13" name="TextBox 12"/>
          <p:cNvSpPr txBox="1"/>
          <p:nvPr/>
        </p:nvSpPr>
        <p:spPr>
          <a:xfrm>
            <a:off x="6440202" y="3204528"/>
            <a:ext cx="5421598" cy="369332"/>
          </a:xfrm>
          <a:prstGeom prst="rect">
            <a:avLst/>
          </a:prstGeom>
          <a:noFill/>
        </p:spPr>
        <p:txBody>
          <a:bodyPr wrap="square" rtlCol="0">
            <a:spAutoFit/>
          </a:bodyPr>
          <a:lstStyle/>
          <a:p>
            <a:r>
              <a:rPr lang="en-US" dirty="0"/>
              <a:t>4</a:t>
            </a:r>
            <a:r>
              <a:rPr lang="en-US" dirty="0" smtClean="0"/>
              <a:t>.	                  Elastic Net                    0.053</a:t>
            </a:r>
            <a:endParaRPr lang="en-US" dirty="0"/>
          </a:p>
        </p:txBody>
      </p:sp>
      <p:sp>
        <p:nvSpPr>
          <p:cNvPr id="14" name="TextBox 13"/>
          <p:cNvSpPr txBox="1"/>
          <p:nvPr/>
        </p:nvSpPr>
        <p:spPr>
          <a:xfrm>
            <a:off x="6440202" y="3623986"/>
            <a:ext cx="5421598" cy="369332"/>
          </a:xfrm>
          <a:prstGeom prst="rect">
            <a:avLst/>
          </a:prstGeom>
          <a:noFill/>
        </p:spPr>
        <p:txBody>
          <a:bodyPr wrap="square" rtlCol="0">
            <a:spAutoFit/>
          </a:bodyPr>
          <a:lstStyle/>
          <a:p>
            <a:r>
              <a:rPr lang="en-US" dirty="0"/>
              <a:t>5</a:t>
            </a:r>
            <a:r>
              <a:rPr lang="en-US" dirty="0" smtClean="0"/>
              <a:t>.		</a:t>
            </a:r>
            <a:r>
              <a:rPr lang="en-US" dirty="0" err="1" smtClean="0"/>
              <a:t>RANSACRegressor</a:t>
            </a:r>
            <a:r>
              <a:rPr lang="en-US" dirty="0" smtClean="0"/>
              <a:t>      -0.216</a:t>
            </a:r>
            <a:endParaRPr lang="en-US" dirty="0"/>
          </a:p>
        </p:txBody>
      </p:sp>
      <p:sp>
        <p:nvSpPr>
          <p:cNvPr id="15" name="TextBox 14"/>
          <p:cNvSpPr txBox="1"/>
          <p:nvPr/>
        </p:nvSpPr>
        <p:spPr>
          <a:xfrm>
            <a:off x="6440202" y="3986136"/>
            <a:ext cx="5421598" cy="369332"/>
          </a:xfrm>
          <a:prstGeom prst="rect">
            <a:avLst/>
          </a:prstGeom>
          <a:noFill/>
        </p:spPr>
        <p:txBody>
          <a:bodyPr wrap="square" rtlCol="0">
            <a:spAutoFit/>
          </a:bodyPr>
          <a:lstStyle/>
          <a:p>
            <a:r>
              <a:rPr lang="en-US" dirty="0"/>
              <a:t>6</a:t>
            </a:r>
            <a:r>
              <a:rPr lang="en-US" dirty="0" smtClean="0"/>
              <a:t>.		Random Forest            0.045</a:t>
            </a:r>
            <a:endParaRPr lang="en-US" dirty="0"/>
          </a:p>
        </p:txBody>
      </p:sp>
      <p:sp>
        <p:nvSpPr>
          <p:cNvPr id="16" name="TextBox 15"/>
          <p:cNvSpPr txBox="1"/>
          <p:nvPr/>
        </p:nvSpPr>
        <p:spPr>
          <a:xfrm>
            <a:off x="6440202" y="5016500"/>
            <a:ext cx="5421598" cy="923330"/>
          </a:xfrm>
          <a:prstGeom prst="rect">
            <a:avLst/>
          </a:prstGeom>
          <a:noFill/>
        </p:spPr>
        <p:txBody>
          <a:bodyPr wrap="square" rtlCol="0">
            <a:spAutoFit/>
          </a:bodyPr>
          <a:lstStyle/>
          <a:p>
            <a:pPr marL="285750" indent="-285750">
              <a:buFont typeface="Wingdings" pitchFamily="2" charset="2"/>
              <a:buChar char="q"/>
            </a:pPr>
            <a:r>
              <a:rPr lang="en-US" dirty="0" smtClean="0">
                <a:latin typeface="Cambria" pitchFamily="18" charset="0"/>
                <a:ea typeface="Cambria" pitchFamily="18" charset="0"/>
              </a:rPr>
              <a:t>The best model among all the above is Random Forest </a:t>
            </a:r>
            <a:r>
              <a:rPr lang="en-US" dirty="0" err="1">
                <a:latin typeface="Cambria" pitchFamily="18" charset="0"/>
                <a:ea typeface="Cambria" pitchFamily="18" charset="0"/>
              </a:rPr>
              <a:t>regressor</a:t>
            </a:r>
            <a:r>
              <a:rPr lang="en-US" dirty="0" smtClean="0">
                <a:latin typeface="Cambria" pitchFamily="18" charset="0"/>
                <a:ea typeface="Cambria" pitchFamily="18" charset="0"/>
              </a:rPr>
              <a:t> which has got the least difference of 0.045</a:t>
            </a:r>
            <a:endParaRPr lang="en-US" dirty="0">
              <a:latin typeface="Cambria" pitchFamily="18" charset="0"/>
              <a:ea typeface="Cambria" pitchFamily="18" charset="0"/>
            </a:endParaRPr>
          </a:p>
        </p:txBody>
      </p:sp>
    </p:spTree>
    <p:extLst>
      <p:ext uri="{BB962C8B-B14F-4D97-AF65-F5344CB8AC3E}">
        <p14:creationId xmlns:p14="http://schemas.microsoft.com/office/powerpoint/2010/main" val="3418344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06218" y="43934"/>
            <a:ext cx="4950971" cy="523220"/>
          </a:xfrm>
          <a:prstGeom prst="rect">
            <a:avLst/>
          </a:prstGeom>
        </p:spPr>
        <p:txBody>
          <a:bodyPr wrap="none">
            <a:spAutoFit/>
          </a:bodyPr>
          <a:lstStyle/>
          <a:p>
            <a:pPr algn="ctr"/>
            <a:r>
              <a:rPr lang="en-US" sz="2800" b="1" u="sng" dirty="0" smtClean="0">
                <a:latin typeface="Arial Black" pitchFamily="34" charset="0"/>
              </a:rPr>
              <a:t>Hyper Para</a:t>
            </a:r>
            <a:r>
              <a:rPr lang="en-US" sz="2800" b="1" u="sng" dirty="0" smtClean="0">
                <a:solidFill>
                  <a:srgbClr val="FF0000"/>
                </a:solidFill>
                <a:latin typeface="Arial Black" pitchFamily="34" charset="0"/>
              </a:rPr>
              <a:t>meter Tuning</a:t>
            </a:r>
            <a:endParaRPr lang="en-US" sz="2800" b="1" u="sng" dirty="0">
              <a:solidFill>
                <a:srgbClr val="FF0000"/>
              </a:solidFill>
              <a:latin typeface="Arial Black"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698500"/>
            <a:ext cx="11315700" cy="5638800"/>
          </a:xfrm>
          <a:prstGeom prst="rect">
            <a:avLst/>
          </a:prstGeom>
        </p:spPr>
      </p:pic>
    </p:spTree>
    <p:extLst>
      <p:ext uri="{BB962C8B-B14F-4D97-AF65-F5344CB8AC3E}">
        <p14:creationId xmlns:p14="http://schemas.microsoft.com/office/powerpoint/2010/main" val="27820987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31782" y="259834"/>
            <a:ext cx="2347437" cy="523220"/>
          </a:xfrm>
          <a:prstGeom prst="rect">
            <a:avLst/>
          </a:prstGeom>
        </p:spPr>
        <p:txBody>
          <a:bodyPr wrap="none">
            <a:spAutoFit/>
          </a:bodyPr>
          <a:lstStyle/>
          <a:p>
            <a:pPr algn="ctr"/>
            <a:r>
              <a:rPr lang="en-US" sz="2800" b="1" u="sng" dirty="0" smtClean="0">
                <a:latin typeface="Arial Black" pitchFamily="34" charset="0"/>
              </a:rPr>
              <a:t>C</a:t>
            </a:r>
            <a:r>
              <a:rPr lang="en-US" sz="2800" b="1" u="sng" dirty="0" smtClean="0">
                <a:solidFill>
                  <a:srgbClr val="FF0000"/>
                </a:solidFill>
                <a:latin typeface="Arial Black" pitchFamily="34" charset="0"/>
              </a:rPr>
              <a:t>onclusion</a:t>
            </a:r>
            <a:endParaRPr lang="en-US" sz="2800" b="1" u="sng" dirty="0">
              <a:solidFill>
                <a:srgbClr val="FF0000"/>
              </a:solidFill>
              <a:latin typeface="Arial Black" pitchFamily="34" charset="0"/>
            </a:endParaRPr>
          </a:p>
        </p:txBody>
      </p:sp>
      <p:sp>
        <p:nvSpPr>
          <p:cNvPr id="3" name="TextBox 2"/>
          <p:cNvSpPr txBox="1"/>
          <p:nvPr/>
        </p:nvSpPr>
        <p:spPr>
          <a:xfrm>
            <a:off x="520700" y="927100"/>
            <a:ext cx="11315700" cy="1477328"/>
          </a:xfrm>
          <a:prstGeom prst="rect">
            <a:avLst/>
          </a:prstGeom>
          <a:noFill/>
        </p:spPr>
        <p:txBody>
          <a:bodyPr wrap="square" rtlCol="0">
            <a:spAutoFit/>
          </a:bodyPr>
          <a:lstStyle/>
          <a:p>
            <a:pPr marL="285750" indent="-285750">
              <a:buFont typeface="Wingdings" pitchFamily="2" charset="2"/>
              <a:buChar char="q"/>
            </a:pPr>
            <a:r>
              <a:rPr lang="en-US" b="1" dirty="0" smtClean="0">
                <a:latin typeface="Arial Black" pitchFamily="34" charset="0"/>
              </a:rPr>
              <a:t>The best model what we have got is Random Forest </a:t>
            </a:r>
            <a:r>
              <a:rPr lang="en-US" b="1" dirty="0" err="1" smtClean="0">
                <a:latin typeface="Arial Black" pitchFamily="34" charset="0"/>
              </a:rPr>
              <a:t>regressor</a:t>
            </a:r>
            <a:r>
              <a:rPr lang="en-US" b="1" dirty="0" smtClean="0">
                <a:latin typeface="Arial Black" pitchFamily="34" charset="0"/>
              </a:rPr>
              <a:t> with an accuracy of 90%</a:t>
            </a:r>
          </a:p>
          <a:p>
            <a:pPr marL="285750" indent="-285750">
              <a:buFont typeface="Wingdings" pitchFamily="2" charset="2"/>
              <a:buChar char="q"/>
            </a:pPr>
            <a:r>
              <a:rPr lang="en-US" b="1" dirty="0" smtClean="0">
                <a:latin typeface="Arial Black" pitchFamily="34" charset="0"/>
              </a:rPr>
              <a:t>To enter into new market the above mentioned points are so </a:t>
            </a:r>
            <a:r>
              <a:rPr lang="en-US" b="1" dirty="0" err="1" smtClean="0">
                <a:latin typeface="Arial Black" pitchFamily="34" charset="0"/>
              </a:rPr>
              <a:t>cruicial</a:t>
            </a:r>
            <a:r>
              <a:rPr lang="en-US" b="1" dirty="0" smtClean="0">
                <a:latin typeface="Arial Black" pitchFamily="34" charset="0"/>
              </a:rPr>
              <a:t> and it has to be given first priority since they influence sales price in an significant manner compared to all other variables.</a:t>
            </a:r>
            <a:endParaRPr lang="en-US" b="1" dirty="0">
              <a:latin typeface="Arial Black" pitchFamily="34" charset="0"/>
            </a:endParaRPr>
          </a:p>
        </p:txBody>
      </p:sp>
      <p:sp>
        <p:nvSpPr>
          <p:cNvPr id="4" name="Rectangle 3"/>
          <p:cNvSpPr/>
          <p:nvPr/>
        </p:nvSpPr>
        <p:spPr>
          <a:xfrm>
            <a:off x="2880307" y="3967609"/>
            <a:ext cx="6596486" cy="1446550"/>
          </a:xfrm>
          <a:prstGeom prst="rect">
            <a:avLst/>
          </a:prstGeom>
        </p:spPr>
        <p:txBody>
          <a:bodyPr wrap="none">
            <a:spAutoFit/>
          </a:bodyPr>
          <a:lstStyle/>
          <a:p>
            <a:pPr algn="ctr"/>
            <a:r>
              <a:rPr lang="en-US" sz="8800" b="1" u="sng" dirty="0" smtClean="0">
                <a:latin typeface="Arial Black" pitchFamily="34" charset="0"/>
              </a:rPr>
              <a:t>Thank </a:t>
            </a:r>
            <a:r>
              <a:rPr lang="en-US" sz="8800" b="1" u="sng" dirty="0" smtClean="0">
                <a:solidFill>
                  <a:srgbClr val="FF0000"/>
                </a:solidFill>
                <a:latin typeface="Arial Black" pitchFamily="34" charset="0"/>
              </a:rPr>
              <a:t>you</a:t>
            </a:r>
            <a:endParaRPr lang="en-US" sz="8800" b="1" u="sng" dirty="0">
              <a:solidFill>
                <a:srgbClr val="FF0000"/>
              </a:solidFill>
              <a:latin typeface="Arial Black" pitchFamily="34" charset="0"/>
            </a:endParaRPr>
          </a:p>
        </p:txBody>
      </p:sp>
    </p:spTree>
    <p:extLst>
      <p:ext uri="{BB962C8B-B14F-4D97-AF65-F5344CB8AC3E}">
        <p14:creationId xmlns:p14="http://schemas.microsoft.com/office/powerpoint/2010/main" val="1535248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rightnessContrast contrast="-38000"/>
                    </a14:imgEffect>
                  </a14:imgLayer>
                </a14:imgProps>
              </a:ext>
              <a:ext uri="{28A0092B-C50C-407E-A947-70E740481C1C}">
                <a14:useLocalDpi xmlns:a14="http://schemas.microsoft.com/office/drawing/2010/main" val="0"/>
              </a:ext>
            </a:extLst>
          </a:blip>
          <a:stretch>
            <a:fillRect/>
          </a:stretch>
        </p:blipFill>
        <p:spPr>
          <a:xfrm>
            <a:off x="-2" y="1"/>
            <a:ext cx="8077199" cy="6858000"/>
          </a:xfrm>
          <a:prstGeom prst="rect">
            <a:avLst/>
          </a:prstGeom>
        </p:spPr>
      </p:pic>
      <p:sp>
        <p:nvSpPr>
          <p:cNvPr id="11" name="Freeform: Shape 33">
            <a:extLst>
              <a:ext uri="{FF2B5EF4-FFF2-40B4-BE49-F238E27FC236}">
                <a16:creationId xmlns:a16="http://schemas.microsoft.com/office/drawing/2014/main" xmlns="" id="{8B240CAC-16B2-45CE-9F83-FF8242515C30}"/>
              </a:ext>
            </a:extLst>
          </p:cNvPr>
          <p:cNvSpPr/>
          <p:nvPr/>
        </p:nvSpPr>
        <p:spPr>
          <a:xfrm>
            <a:off x="1955800" y="1"/>
            <a:ext cx="10236200" cy="6857999"/>
          </a:xfrm>
          <a:custGeom>
            <a:avLst/>
            <a:gdLst>
              <a:gd name="connsiteX0" fmla="*/ 4548062 w 9321622"/>
              <a:gd name="connsiteY0" fmla="*/ 0 h 6857999"/>
              <a:gd name="connsiteX1" fmla="*/ 9321622 w 9321622"/>
              <a:gd name="connsiteY1" fmla="*/ 0 h 6857999"/>
              <a:gd name="connsiteX2" fmla="*/ 9321622 w 9321622"/>
              <a:gd name="connsiteY2" fmla="*/ 6857999 h 6857999"/>
              <a:gd name="connsiteX3" fmla="*/ 188437 w 9321622"/>
              <a:gd name="connsiteY3" fmla="*/ 6857999 h 6857999"/>
              <a:gd name="connsiteX4" fmla="*/ 185720 w 9321622"/>
              <a:gd name="connsiteY4" fmla="*/ 6844418 h 6857999"/>
              <a:gd name="connsiteX5" fmla="*/ 182538 w 9321622"/>
              <a:gd name="connsiteY5" fmla="*/ 6784258 h 6857999"/>
              <a:gd name="connsiteX6" fmla="*/ 153041 w 9321622"/>
              <a:gd name="connsiteY6" fmla="*/ 6695768 h 6857999"/>
              <a:gd name="connsiteX7" fmla="*/ 64551 w 9321622"/>
              <a:gd name="connsiteY7" fmla="*/ 6681019 h 6857999"/>
              <a:gd name="connsiteX8" fmla="*/ 20306 w 9321622"/>
              <a:gd name="connsiteY8" fmla="*/ 6666271 h 6857999"/>
              <a:gd name="connsiteX9" fmla="*/ 35054 w 9321622"/>
              <a:gd name="connsiteY9" fmla="*/ 6445045 h 6857999"/>
              <a:gd name="connsiteX10" fmla="*/ 123545 w 9321622"/>
              <a:gd name="connsiteY10" fmla="*/ 6400800 h 6857999"/>
              <a:gd name="connsiteX11" fmla="*/ 167790 w 9321622"/>
              <a:gd name="connsiteY11" fmla="*/ 6356555 h 6857999"/>
              <a:gd name="connsiteX12" fmla="*/ 241532 w 9321622"/>
              <a:gd name="connsiteY12" fmla="*/ 6312310 h 6857999"/>
              <a:gd name="connsiteX13" fmla="*/ 271028 w 9321622"/>
              <a:gd name="connsiteY13" fmla="*/ 6268065 h 6857999"/>
              <a:gd name="connsiteX14" fmla="*/ 359519 w 9321622"/>
              <a:gd name="connsiteY14" fmla="*/ 6164826 h 6857999"/>
              <a:gd name="connsiteX15" fmla="*/ 403764 w 9321622"/>
              <a:gd name="connsiteY15" fmla="*/ 6105832 h 6857999"/>
              <a:gd name="connsiteX16" fmla="*/ 507003 w 9321622"/>
              <a:gd name="connsiteY16" fmla="*/ 6061587 h 6857999"/>
              <a:gd name="connsiteX17" fmla="*/ 890461 w 9321622"/>
              <a:gd name="connsiteY17" fmla="*/ 6032090 h 6857999"/>
              <a:gd name="connsiteX18" fmla="*/ 1037945 w 9321622"/>
              <a:gd name="connsiteY18" fmla="*/ 5973097 h 6857999"/>
              <a:gd name="connsiteX19" fmla="*/ 964203 w 9321622"/>
              <a:gd name="connsiteY19" fmla="*/ 5884606 h 6857999"/>
              <a:gd name="connsiteX20" fmla="*/ 933586 w 9321622"/>
              <a:gd name="connsiteY20" fmla="*/ 5839452 h 6857999"/>
              <a:gd name="connsiteX21" fmla="*/ 941072 w 9321622"/>
              <a:gd name="connsiteY21" fmla="*/ 5846058 h 6857999"/>
              <a:gd name="connsiteX22" fmla="*/ 948516 w 9321622"/>
              <a:gd name="connsiteY22" fmla="*/ 5853316 h 6857999"/>
              <a:gd name="connsiteX23" fmla="*/ 944308 w 9321622"/>
              <a:gd name="connsiteY23" fmla="*/ 5848914 h 6857999"/>
              <a:gd name="connsiteX24" fmla="*/ 941072 w 9321622"/>
              <a:gd name="connsiteY24" fmla="*/ 5846058 h 6857999"/>
              <a:gd name="connsiteX25" fmla="*/ 925793 w 9321622"/>
              <a:gd name="connsiteY25" fmla="*/ 5831160 h 6857999"/>
              <a:gd name="connsiteX26" fmla="*/ 875712 w 9321622"/>
              <a:gd name="connsiteY26" fmla="*/ 5781368 h 6857999"/>
              <a:gd name="connsiteX27" fmla="*/ 1185428 w 9321622"/>
              <a:gd name="connsiteY27" fmla="*/ 5737123 h 6857999"/>
              <a:gd name="connsiteX28" fmla="*/ 1273919 w 9321622"/>
              <a:gd name="connsiteY28" fmla="*/ 5692877 h 6857999"/>
              <a:gd name="connsiteX29" fmla="*/ 1273919 w 9321622"/>
              <a:gd name="connsiteY29" fmla="*/ 5589639 h 6857999"/>
              <a:gd name="connsiteX30" fmla="*/ 1288667 w 9321622"/>
              <a:gd name="connsiteY30" fmla="*/ 5545394 h 6857999"/>
              <a:gd name="connsiteX31" fmla="*/ 1347661 w 9321622"/>
              <a:gd name="connsiteY31" fmla="*/ 5456903 h 6857999"/>
              <a:gd name="connsiteX32" fmla="*/ 1391906 w 9321622"/>
              <a:gd name="connsiteY32" fmla="*/ 5427406 h 6857999"/>
              <a:gd name="connsiteX33" fmla="*/ 1509893 w 9321622"/>
              <a:gd name="connsiteY33" fmla="*/ 5397910 h 6857999"/>
              <a:gd name="connsiteX34" fmla="*/ 1568887 w 9321622"/>
              <a:gd name="connsiteY34" fmla="*/ 5383161 h 6857999"/>
              <a:gd name="connsiteX35" fmla="*/ 1672125 w 9321622"/>
              <a:gd name="connsiteY35" fmla="*/ 5324168 h 6857999"/>
              <a:gd name="connsiteX36" fmla="*/ 1745867 w 9321622"/>
              <a:gd name="connsiteY36" fmla="*/ 5294671 h 6857999"/>
              <a:gd name="connsiteX37" fmla="*/ 1790112 w 9321622"/>
              <a:gd name="connsiteY37" fmla="*/ 5279923 h 6857999"/>
              <a:gd name="connsiteX38" fmla="*/ 1834357 w 9321622"/>
              <a:gd name="connsiteY38" fmla="*/ 5250426 h 6857999"/>
              <a:gd name="connsiteX39" fmla="*/ 1878603 w 9321622"/>
              <a:gd name="connsiteY39" fmla="*/ 5235677 h 6857999"/>
              <a:gd name="connsiteX40" fmla="*/ 1922849 w 9321622"/>
              <a:gd name="connsiteY40" fmla="*/ 5191432 h 6857999"/>
              <a:gd name="connsiteX41" fmla="*/ 2011338 w 9321622"/>
              <a:gd name="connsiteY41" fmla="*/ 5161935 h 6857999"/>
              <a:gd name="connsiteX42" fmla="*/ 2070333 w 9321622"/>
              <a:gd name="connsiteY42" fmla="*/ 5132439 h 6857999"/>
              <a:gd name="connsiteX43" fmla="*/ 2114577 w 9321622"/>
              <a:gd name="connsiteY43" fmla="*/ 5117690 h 6857999"/>
              <a:gd name="connsiteX44" fmla="*/ 2144074 w 9321622"/>
              <a:gd name="connsiteY44" fmla="*/ 5058697 h 6857999"/>
              <a:gd name="connsiteX45" fmla="*/ 2173570 w 9321622"/>
              <a:gd name="connsiteY45" fmla="*/ 5014452 h 6857999"/>
              <a:gd name="connsiteX46" fmla="*/ 2203067 w 9321622"/>
              <a:gd name="connsiteY46" fmla="*/ 4970206 h 6857999"/>
              <a:gd name="connsiteX47" fmla="*/ 2262061 w 9321622"/>
              <a:gd name="connsiteY47" fmla="*/ 4881716 h 6857999"/>
              <a:gd name="connsiteX48" fmla="*/ 2262061 w 9321622"/>
              <a:gd name="connsiteY48" fmla="*/ 4689987 h 6857999"/>
              <a:gd name="connsiteX49" fmla="*/ 2203067 w 9321622"/>
              <a:gd name="connsiteY49" fmla="*/ 4601497 h 6857999"/>
              <a:gd name="connsiteX50" fmla="*/ 2188319 w 9321622"/>
              <a:gd name="connsiteY50" fmla="*/ 4468761 h 6857999"/>
              <a:gd name="connsiteX51" fmla="*/ 2203067 w 9321622"/>
              <a:gd name="connsiteY51" fmla="*/ 4424516 h 6857999"/>
              <a:gd name="connsiteX52" fmla="*/ 2232565 w 9321622"/>
              <a:gd name="connsiteY52" fmla="*/ 4306529 h 6857999"/>
              <a:gd name="connsiteX53" fmla="*/ 2306306 w 9321622"/>
              <a:gd name="connsiteY53" fmla="*/ 4188542 h 6857999"/>
              <a:gd name="connsiteX54" fmla="*/ 2335803 w 9321622"/>
              <a:gd name="connsiteY54" fmla="*/ 4085303 h 6857999"/>
              <a:gd name="connsiteX55" fmla="*/ 2424293 w 9321622"/>
              <a:gd name="connsiteY55" fmla="*/ 4055806 h 6857999"/>
              <a:gd name="connsiteX56" fmla="*/ 2542280 w 9321622"/>
              <a:gd name="connsiteY56" fmla="*/ 4026310 h 6857999"/>
              <a:gd name="connsiteX57" fmla="*/ 2630770 w 9321622"/>
              <a:gd name="connsiteY57" fmla="*/ 3996813 h 6857999"/>
              <a:gd name="connsiteX58" fmla="*/ 2734009 w 9321622"/>
              <a:gd name="connsiteY58" fmla="*/ 3967316 h 6857999"/>
              <a:gd name="connsiteX59" fmla="*/ 2763506 w 9321622"/>
              <a:gd name="connsiteY59" fmla="*/ 3923071 h 6857999"/>
              <a:gd name="connsiteX60" fmla="*/ 2866745 w 9321622"/>
              <a:gd name="connsiteY60" fmla="*/ 3790335 h 6857999"/>
              <a:gd name="connsiteX61" fmla="*/ 2881493 w 9321622"/>
              <a:gd name="connsiteY61" fmla="*/ 3731342 h 6857999"/>
              <a:gd name="connsiteX62" fmla="*/ 2925739 w 9321622"/>
              <a:gd name="connsiteY62" fmla="*/ 3701845 h 6857999"/>
              <a:gd name="connsiteX63" fmla="*/ 2940487 w 9321622"/>
              <a:gd name="connsiteY63" fmla="*/ 3377381 h 6857999"/>
              <a:gd name="connsiteX64" fmla="*/ 2955235 w 9321622"/>
              <a:gd name="connsiteY64" fmla="*/ 3274142 h 6857999"/>
              <a:gd name="connsiteX65" fmla="*/ 2969983 w 9321622"/>
              <a:gd name="connsiteY65" fmla="*/ 3229897 h 6857999"/>
              <a:gd name="connsiteX66" fmla="*/ 2955235 w 9321622"/>
              <a:gd name="connsiteY66" fmla="*/ 3185652 h 6857999"/>
              <a:gd name="connsiteX67" fmla="*/ 2910990 w 9321622"/>
              <a:gd name="connsiteY67" fmla="*/ 3156155 h 6857999"/>
              <a:gd name="connsiteX68" fmla="*/ 2881493 w 9321622"/>
              <a:gd name="connsiteY68" fmla="*/ 3111910 h 6857999"/>
              <a:gd name="connsiteX69" fmla="*/ 2822500 w 9321622"/>
              <a:gd name="connsiteY69" fmla="*/ 3023419 h 6857999"/>
              <a:gd name="connsiteX70" fmla="*/ 2807751 w 9321622"/>
              <a:gd name="connsiteY70" fmla="*/ 2979174 h 6857999"/>
              <a:gd name="connsiteX71" fmla="*/ 2763506 w 9321622"/>
              <a:gd name="connsiteY71" fmla="*/ 2846439 h 6857999"/>
              <a:gd name="connsiteX72" fmla="*/ 2704512 w 9321622"/>
              <a:gd name="connsiteY72" fmla="*/ 2757948 h 6857999"/>
              <a:gd name="connsiteX73" fmla="*/ 2630770 w 9321622"/>
              <a:gd name="connsiteY73" fmla="*/ 2698955 h 6857999"/>
              <a:gd name="connsiteX74" fmla="*/ 2645519 w 9321622"/>
              <a:gd name="connsiteY74" fmla="*/ 2654710 h 6857999"/>
              <a:gd name="connsiteX75" fmla="*/ 2689764 w 9321622"/>
              <a:gd name="connsiteY75" fmla="*/ 2625213 h 6857999"/>
              <a:gd name="connsiteX76" fmla="*/ 2704512 w 9321622"/>
              <a:gd name="connsiteY76" fmla="*/ 2580968 h 6857999"/>
              <a:gd name="connsiteX77" fmla="*/ 2704512 w 9321622"/>
              <a:gd name="connsiteY77" fmla="*/ 2344994 h 6857999"/>
              <a:gd name="connsiteX78" fmla="*/ 2675016 w 9321622"/>
              <a:gd name="connsiteY78" fmla="*/ 2300748 h 6857999"/>
              <a:gd name="connsiteX79" fmla="*/ 2630770 w 9321622"/>
              <a:gd name="connsiteY79" fmla="*/ 2286000 h 6857999"/>
              <a:gd name="connsiteX80" fmla="*/ 2527532 w 9321622"/>
              <a:gd name="connsiteY80" fmla="*/ 2153265 h 6857999"/>
              <a:gd name="connsiteX81" fmla="*/ 2512783 w 9321622"/>
              <a:gd name="connsiteY81" fmla="*/ 2079523 h 6857999"/>
              <a:gd name="connsiteX82" fmla="*/ 2498035 w 9321622"/>
              <a:gd name="connsiteY82" fmla="*/ 1946787 h 6857999"/>
              <a:gd name="connsiteX83" fmla="*/ 2586525 w 9321622"/>
              <a:gd name="connsiteY83" fmla="*/ 1887794 h 6857999"/>
              <a:gd name="connsiteX84" fmla="*/ 2616022 w 9321622"/>
              <a:gd name="connsiteY84" fmla="*/ 1843548 h 6857999"/>
              <a:gd name="connsiteX85" fmla="*/ 2704512 w 9321622"/>
              <a:gd name="connsiteY85" fmla="*/ 1799303 h 6857999"/>
              <a:gd name="connsiteX86" fmla="*/ 2793003 w 9321622"/>
              <a:gd name="connsiteY86" fmla="*/ 1769806 h 6857999"/>
              <a:gd name="connsiteX87" fmla="*/ 2778254 w 9321622"/>
              <a:gd name="connsiteY87" fmla="*/ 1814052 h 6857999"/>
              <a:gd name="connsiteX88" fmla="*/ 2763506 w 9321622"/>
              <a:gd name="connsiteY88" fmla="*/ 2079523 h 6857999"/>
              <a:gd name="connsiteX89" fmla="*/ 2851996 w 9321622"/>
              <a:gd name="connsiteY89" fmla="*/ 2050026 h 6857999"/>
              <a:gd name="connsiteX90" fmla="*/ 2910990 w 9321622"/>
              <a:gd name="connsiteY90" fmla="*/ 2035277 h 6857999"/>
              <a:gd name="connsiteX91" fmla="*/ 2999481 w 9321622"/>
              <a:gd name="connsiteY91" fmla="*/ 2005781 h 6857999"/>
              <a:gd name="connsiteX92" fmla="*/ 3058474 w 9321622"/>
              <a:gd name="connsiteY92" fmla="*/ 1991032 h 6857999"/>
              <a:gd name="connsiteX93" fmla="*/ 3102719 w 9321622"/>
              <a:gd name="connsiteY93" fmla="*/ 1946787 h 6857999"/>
              <a:gd name="connsiteX94" fmla="*/ 3146965 w 9321622"/>
              <a:gd name="connsiteY94" fmla="*/ 1917290 h 6857999"/>
              <a:gd name="connsiteX95" fmla="*/ 3294449 w 9321622"/>
              <a:gd name="connsiteY95" fmla="*/ 1740310 h 6857999"/>
              <a:gd name="connsiteX96" fmla="*/ 3323945 w 9321622"/>
              <a:gd name="connsiteY96" fmla="*/ 1622323 h 6857999"/>
              <a:gd name="connsiteX97" fmla="*/ 3353441 w 9321622"/>
              <a:gd name="connsiteY97" fmla="*/ 1578077 h 6857999"/>
              <a:gd name="connsiteX98" fmla="*/ 3397687 w 9321622"/>
              <a:gd name="connsiteY98" fmla="*/ 1563329 h 6857999"/>
              <a:gd name="connsiteX99" fmla="*/ 3441932 w 9321622"/>
              <a:gd name="connsiteY99" fmla="*/ 1533832 h 6857999"/>
              <a:gd name="connsiteX100" fmla="*/ 3530422 w 9321622"/>
              <a:gd name="connsiteY100" fmla="*/ 1504335 h 6857999"/>
              <a:gd name="connsiteX101" fmla="*/ 3604164 w 9321622"/>
              <a:gd name="connsiteY101" fmla="*/ 1430594 h 6857999"/>
              <a:gd name="connsiteX102" fmla="*/ 3633661 w 9321622"/>
              <a:gd name="connsiteY102" fmla="*/ 1297858 h 6857999"/>
              <a:gd name="connsiteX103" fmla="*/ 3618912 w 9321622"/>
              <a:gd name="connsiteY103" fmla="*/ 1253613 h 6857999"/>
              <a:gd name="connsiteX104" fmla="*/ 3604164 w 9321622"/>
              <a:gd name="connsiteY104" fmla="*/ 1150374 h 6857999"/>
              <a:gd name="connsiteX105" fmla="*/ 3545170 w 9321622"/>
              <a:gd name="connsiteY105" fmla="*/ 1061884 h 6857999"/>
              <a:gd name="connsiteX106" fmla="*/ 3530422 w 9321622"/>
              <a:gd name="connsiteY106" fmla="*/ 914400 h 6857999"/>
              <a:gd name="connsiteX107" fmla="*/ 3736899 w 9321622"/>
              <a:gd name="connsiteY107" fmla="*/ 870155 h 6857999"/>
              <a:gd name="connsiteX108" fmla="*/ 3781145 w 9321622"/>
              <a:gd name="connsiteY108" fmla="*/ 899652 h 6857999"/>
              <a:gd name="connsiteX109" fmla="*/ 3884383 w 9321622"/>
              <a:gd name="connsiteY109" fmla="*/ 943897 h 6857999"/>
              <a:gd name="connsiteX110" fmla="*/ 3928628 w 9321622"/>
              <a:gd name="connsiteY110" fmla="*/ 958645 h 6857999"/>
              <a:gd name="connsiteX111" fmla="*/ 3958125 w 9321622"/>
              <a:gd name="connsiteY111" fmla="*/ 914400 h 6857999"/>
              <a:gd name="connsiteX112" fmla="*/ 4031867 w 9321622"/>
              <a:gd name="connsiteY112" fmla="*/ 781665 h 6857999"/>
              <a:gd name="connsiteX113" fmla="*/ 4090861 w 9321622"/>
              <a:gd name="connsiteY113" fmla="*/ 693174 h 6857999"/>
              <a:gd name="connsiteX114" fmla="*/ 4120357 w 9321622"/>
              <a:gd name="connsiteY114" fmla="*/ 545690 h 6857999"/>
              <a:gd name="connsiteX115" fmla="*/ 4090861 w 9321622"/>
              <a:gd name="connsiteY115" fmla="*/ 294968 h 6857999"/>
              <a:gd name="connsiteX116" fmla="*/ 4105609 w 9321622"/>
              <a:gd name="connsiteY116" fmla="*/ 250723 h 6857999"/>
              <a:gd name="connsiteX117" fmla="*/ 4135106 w 9321622"/>
              <a:gd name="connsiteY117" fmla="*/ 206477 h 6857999"/>
              <a:gd name="connsiteX118" fmla="*/ 4223596 w 9321622"/>
              <a:gd name="connsiteY118" fmla="*/ 147484 h 6857999"/>
              <a:gd name="connsiteX119" fmla="*/ 4253093 w 9321622"/>
              <a:gd name="connsiteY119" fmla="*/ 103239 h 6857999"/>
              <a:gd name="connsiteX120" fmla="*/ 4297338 w 9321622"/>
              <a:gd name="connsiteY120" fmla="*/ 884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321622" h="6857999">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6781800" y="0"/>
            <a:ext cx="5003800" cy="923330"/>
          </a:xfrm>
          <a:prstGeom prst="rect">
            <a:avLst/>
          </a:prstGeom>
          <a:noFill/>
        </p:spPr>
        <p:txBody>
          <a:bodyPr wrap="square" rtlCol="0">
            <a:spAutoFit/>
          </a:bodyPr>
          <a:lstStyle/>
          <a:p>
            <a:r>
              <a:rPr lang="en-US" sz="5400" dirty="0" smtClean="0">
                <a:latin typeface="Arial Black" pitchFamily="34" charset="0"/>
              </a:rPr>
              <a:t>Intr</a:t>
            </a:r>
            <a:r>
              <a:rPr lang="en-US" sz="5400" dirty="0" smtClean="0">
                <a:solidFill>
                  <a:srgbClr val="FF0000"/>
                </a:solidFill>
                <a:latin typeface="Arial Black" pitchFamily="34" charset="0"/>
              </a:rPr>
              <a:t>oduction</a:t>
            </a:r>
            <a:endParaRPr lang="en-US" sz="5400" dirty="0">
              <a:solidFill>
                <a:srgbClr val="FF0000"/>
              </a:solidFill>
              <a:latin typeface="Arial Black" pitchFamily="34" charset="0"/>
            </a:endParaRPr>
          </a:p>
        </p:txBody>
      </p:sp>
      <p:sp>
        <p:nvSpPr>
          <p:cNvPr id="14" name="TextBox 13"/>
          <p:cNvSpPr txBox="1"/>
          <p:nvPr/>
        </p:nvSpPr>
        <p:spPr>
          <a:xfrm>
            <a:off x="5981700" y="1037630"/>
            <a:ext cx="5803900" cy="5509200"/>
          </a:xfrm>
          <a:prstGeom prst="rect">
            <a:avLst/>
          </a:prstGeom>
          <a:noFill/>
        </p:spPr>
        <p:txBody>
          <a:bodyPr wrap="square" rtlCol="0">
            <a:spAutoFit/>
          </a:bodyPr>
          <a:lstStyle/>
          <a:p>
            <a:r>
              <a:rPr lang="en-US" sz="2200"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changing trends in house sales and purchases. Predictive </a:t>
            </a:r>
            <a:r>
              <a:rPr lang="en-US" sz="2200" dirty="0" smtClean="0"/>
              <a:t>modeling</a:t>
            </a:r>
            <a:r>
              <a:rPr lang="en-US" sz="2200" dirty="0"/>
              <a:t>, Market mix </a:t>
            </a:r>
            <a:r>
              <a:rPr lang="en-US" sz="2200" dirty="0" smtClean="0"/>
              <a:t>modeling</a:t>
            </a:r>
            <a:r>
              <a:rPr lang="en-US" sz="2200" dirty="0"/>
              <a:t>, recommendation systems are some of the machine learning techniques used for achieving the business goals for housing companies. Our problem is related to one such housing company.</a:t>
            </a:r>
          </a:p>
        </p:txBody>
      </p:sp>
    </p:spTree>
    <p:extLst>
      <p:ext uri="{BB962C8B-B14F-4D97-AF65-F5344CB8AC3E}">
        <p14:creationId xmlns:p14="http://schemas.microsoft.com/office/powerpoint/2010/main" val="3861305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0058400" cy="6858000"/>
          </a:xfrm>
          <a:prstGeom prst="rect">
            <a:avLst/>
          </a:prstGeom>
        </p:spPr>
      </p:pic>
      <p:sp>
        <p:nvSpPr>
          <p:cNvPr id="3" name="Freeform: Shape 33">
            <a:extLst>
              <a:ext uri="{FF2B5EF4-FFF2-40B4-BE49-F238E27FC236}">
                <a16:creationId xmlns:a16="http://schemas.microsoft.com/office/drawing/2014/main" xmlns="" id="{8B240CAC-16B2-45CE-9F83-FF8242515C30}"/>
              </a:ext>
            </a:extLst>
          </p:cNvPr>
          <p:cNvSpPr/>
          <p:nvPr/>
        </p:nvSpPr>
        <p:spPr>
          <a:xfrm>
            <a:off x="1231900" y="1"/>
            <a:ext cx="10960100" cy="6857999"/>
          </a:xfrm>
          <a:custGeom>
            <a:avLst/>
            <a:gdLst>
              <a:gd name="connsiteX0" fmla="*/ 4548062 w 9321622"/>
              <a:gd name="connsiteY0" fmla="*/ 0 h 6857999"/>
              <a:gd name="connsiteX1" fmla="*/ 9321622 w 9321622"/>
              <a:gd name="connsiteY1" fmla="*/ 0 h 6857999"/>
              <a:gd name="connsiteX2" fmla="*/ 9321622 w 9321622"/>
              <a:gd name="connsiteY2" fmla="*/ 6857999 h 6857999"/>
              <a:gd name="connsiteX3" fmla="*/ 188437 w 9321622"/>
              <a:gd name="connsiteY3" fmla="*/ 6857999 h 6857999"/>
              <a:gd name="connsiteX4" fmla="*/ 185720 w 9321622"/>
              <a:gd name="connsiteY4" fmla="*/ 6844418 h 6857999"/>
              <a:gd name="connsiteX5" fmla="*/ 182538 w 9321622"/>
              <a:gd name="connsiteY5" fmla="*/ 6784258 h 6857999"/>
              <a:gd name="connsiteX6" fmla="*/ 153041 w 9321622"/>
              <a:gd name="connsiteY6" fmla="*/ 6695768 h 6857999"/>
              <a:gd name="connsiteX7" fmla="*/ 64551 w 9321622"/>
              <a:gd name="connsiteY7" fmla="*/ 6681019 h 6857999"/>
              <a:gd name="connsiteX8" fmla="*/ 20306 w 9321622"/>
              <a:gd name="connsiteY8" fmla="*/ 6666271 h 6857999"/>
              <a:gd name="connsiteX9" fmla="*/ 35054 w 9321622"/>
              <a:gd name="connsiteY9" fmla="*/ 6445045 h 6857999"/>
              <a:gd name="connsiteX10" fmla="*/ 123545 w 9321622"/>
              <a:gd name="connsiteY10" fmla="*/ 6400800 h 6857999"/>
              <a:gd name="connsiteX11" fmla="*/ 167790 w 9321622"/>
              <a:gd name="connsiteY11" fmla="*/ 6356555 h 6857999"/>
              <a:gd name="connsiteX12" fmla="*/ 241532 w 9321622"/>
              <a:gd name="connsiteY12" fmla="*/ 6312310 h 6857999"/>
              <a:gd name="connsiteX13" fmla="*/ 271028 w 9321622"/>
              <a:gd name="connsiteY13" fmla="*/ 6268065 h 6857999"/>
              <a:gd name="connsiteX14" fmla="*/ 359519 w 9321622"/>
              <a:gd name="connsiteY14" fmla="*/ 6164826 h 6857999"/>
              <a:gd name="connsiteX15" fmla="*/ 403764 w 9321622"/>
              <a:gd name="connsiteY15" fmla="*/ 6105832 h 6857999"/>
              <a:gd name="connsiteX16" fmla="*/ 507003 w 9321622"/>
              <a:gd name="connsiteY16" fmla="*/ 6061587 h 6857999"/>
              <a:gd name="connsiteX17" fmla="*/ 890461 w 9321622"/>
              <a:gd name="connsiteY17" fmla="*/ 6032090 h 6857999"/>
              <a:gd name="connsiteX18" fmla="*/ 1037945 w 9321622"/>
              <a:gd name="connsiteY18" fmla="*/ 5973097 h 6857999"/>
              <a:gd name="connsiteX19" fmla="*/ 964203 w 9321622"/>
              <a:gd name="connsiteY19" fmla="*/ 5884606 h 6857999"/>
              <a:gd name="connsiteX20" fmla="*/ 933586 w 9321622"/>
              <a:gd name="connsiteY20" fmla="*/ 5839452 h 6857999"/>
              <a:gd name="connsiteX21" fmla="*/ 941072 w 9321622"/>
              <a:gd name="connsiteY21" fmla="*/ 5846058 h 6857999"/>
              <a:gd name="connsiteX22" fmla="*/ 948516 w 9321622"/>
              <a:gd name="connsiteY22" fmla="*/ 5853316 h 6857999"/>
              <a:gd name="connsiteX23" fmla="*/ 944308 w 9321622"/>
              <a:gd name="connsiteY23" fmla="*/ 5848914 h 6857999"/>
              <a:gd name="connsiteX24" fmla="*/ 941072 w 9321622"/>
              <a:gd name="connsiteY24" fmla="*/ 5846058 h 6857999"/>
              <a:gd name="connsiteX25" fmla="*/ 925793 w 9321622"/>
              <a:gd name="connsiteY25" fmla="*/ 5831160 h 6857999"/>
              <a:gd name="connsiteX26" fmla="*/ 875712 w 9321622"/>
              <a:gd name="connsiteY26" fmla="*/ 5781368 h 6857999"/>
              <a:gd name="connsiteX27" fmla="*/ 1185428 w 9321622"/>
              <a:gd name="connsiteY27" fmla="*/ 5737123 h 6857999"/>
              <a:gd name="connsiteX28" fmla="*/ 1273919 w 9321622"/>
              <a:gd name="connsiteY28" fmla="*/ 5692877 h 6857999"/>
              <a:gd name="connsiteX29" fmla="*/ 1273919 w 9321622"/>
              <a:gd name="connsiteY29" fmla="*/ 5589639 h 6857999"/>
              <a:gd name="connsiteX30" fmla="*/ 1288667 w 9321622"/>
              <a:gd name="connsiteY30" fmla="*/ 5545394 h 6857999"/>
              <a:gd name="connsiteX31" fmla="*/ 1347661 w 9321622"/>
              <a:gd name="connsiteY31" fmla="*/ 5456903 h 6857999"/>
              <a:gd name="connsiteX32" fmla="*/ 1391906 w 9321622"/>
              <a:gd name="connsiteY32" fmla="*/ 5427406 h 6857999"/>
              <a:gd name="connsiteX33" fmla="*/ 1509893 w 9321622"/>
              <a:gd name="connsiteY33" fmla="*/ 5397910 h 6857999"/>
              <a:gd name="connsiteX34" fmla="*/ 1568887 w 9321622"/>
              <a:gd name="connsiteY34" fmla="*/ 5383161 h 6857999"/>
              <a:gd name="connsiteX35" fmla="*/ 1672125 w 9321622"/>
              <a:gd name="connsiteY35" fmla="*/ 5324168 h 6857999"/>
              <a:gd name="connsiteX36" fmla="*/ 1745867 w 9321622"/>
              <a:gd name="connsiteY36" fmla="*/ 5294671 h 6857999"/>
              <a:gd name="connsiteX37" fmla="*/ 1790112 w 9321622"/>
              <a:gd name="connsiteY37" fmla="*/ 5279923 h 6857999"/>
              <a:gd name="connsiteX38" fmla="*/ 1834357 w 9321622"/>
              <a:gd name="connsiteY38" fmla="*/ 5250426 h 6857999"/>
              <a:gd name="connsiteX39" fmla="*/ 1878603 w 9321622"/>
              <a:gd name="connsiteY39" fmla="*/ 5235677 h 6857999"/>
              <a:gd name="connsiteX40" fmla="*/ 1922849 w 9321622"/>
              <a:gd name="connsiteY40" fmla="*/ 5191432 h 6857999"/>
              <a:gd name="connsiteX41" fmla="*/ 2011338 w 9321622"/>
              <a:gd name="connsiteY41" fmla="*/ 5161935 h 6857999"/>
              <a:gd name="connsiteX42" fmla="*/ 2070333 w 9321622"/>
              <a:gd name="connsiteY42" fmla="*/ 5132439 h 6857999"/>
              <a:gd name="connsiteX43" fmla="*/ 2114577 w 9321622"/>
              <a:gd name="connsiteY43" fmla="*/ 5117690 h 6857999"/>
              <a:gd name="connsiteX44" fmla="*/ 2144074 w 9321622"/>
              <a:gd name="connsiteY44" fmla="*/ 5058697 h 6857999"/>
              <a:gd name="connsiteX45" fmla="*/ 2173570 w 9321622"/>
              <a:gd name="connsiteY45" fmla="*/ 5014452 h 6857999"/>
              <a:gd name="connsiteX46" fmla="*/ 2203067 w 9321622"/>
              <a:gd name="connsiteY46" fmla="*/ 4970206 h 6857999"/>
              <a:gd name="connsiteX47" fmla="*/ 2262061 w 9321622"/>
              <a:gd name="connsiteY47" fmla="*/ 4881716 h 6857999"/>
              <a:gd name="connsiteX48" fmla="*/ 2262061 w 9321622"/>
              <a:gd name="connsiteY48" fmla="*/ 4689987 h 6857999"/>
              <a:gd name="connsiteX49" fmla="*/ 2203067 w 9321622"/>
              <a:gd name="connsiteY49" fmla="*/ 4601497 h 6857999"/>
              <a:gd name="connsiteX50" fmla="*/ 2188319 w 9321622"/>
              <a:gd name="connsiteY50" fmla="*/ 4468761 h 6857999"/>
              <a:gd name="connsiteX51" fmla="*/ 2203067 w 9321622"/>
              <a:gd name="connsiteY51" fmla="*/ 4424516 h 6857999"/>
              <a:gd name="connsiteX52" fmla="*/ 2232565 w 9321622"/>
              <a:gd name="connsiteY52" fmla="*/ 4306529 h 6857999"/>
              <a:gd name="connsiteX53" fmla="*/ 2306306 w 9321622"/>
              <a:gd name="connsiteY53" fmla="*/ 4188542 h 6857999"/>
              <a:gd name="connsiteX54" fmla="*/ 2335803 w 9321622"/>
              <a:gd name="connsiteY54" fmla="*/ 4085303 h 6857999"/>
              <a:gd name="connsiteX55" fmla="*/ 2424293 w 9321622"/>
              <a:gd name="connsiteY55" fmla="*/ 4055806 h 6857999"/>
              <a:gd name="connsiteX56" fmla="*/ 2542280 w 9321622"/>
              <a:gd name="connsiteY56" fmla="*/ 4026310 h 6857999"/>
              <a:gd name="connsiteX57" fmla="*/ 2630770 w 9321622"/>
              <a:gd name="connsiteY57" fmla="*/ 3996813 h 6857999"/>
              <a:gd name="connsiteX58" fmla="*/ 2734009 w 9321622"/>
              <a:gd name="connsiteY58" fmla="*/ 3967316 h 6857999"/>
              <a:gd name="connsiteX59" fmla="*/ 2763506 w 9321622"/>
              <a:gd name="connsiteY59" fmla="*/ 3923071 h 6857999"/>
              <a:gd name="connsiteX60" fmla="*/ 2866745 w 9321622"/>
              <a:gd name="connsiteY60" fmla="*/ 3790335 h 6857999"/>
              <a:gd name="connsiteX61" fmla="*/ 2881493 w 9321622"/>
              <a:gd name="connsiteY61" fmla="*/ 3731342 h 6857999"/>
              <a:gd name="connsiteX62" fmla="*/ 2925739 w 9321622"/>
              <a:gd name="connsiteY62" fmla="*/ 3701845 h 6857999"/>
              <a:gd name="connsiteX63" fmla="*/ 2940487 w 9321622"/>
              <a:gd name="connsiteY63" fmla="*/ 3377381 h 6857999"/>
              <a:gd name="connsiteX64" fmla="*/ 2955235 w 9321622"/>
              <a:gd name="connsiteY64" fmla="*/ 3274142 h 6857999"/>
              <a:gd name="connsiteX65" fmla="*/ 2969983 w 9321622"/>
              <a:gd name="connsiteY65" fmla="*/ 3229897 h 6857999"/>
              <a:gd name="connsiteX66" fmla="*/ 2955235 w 9321622"/>
              <a:gd name="connsiteY66" fmla="*/ 3185652 h 6857999"/>
              <a:gd name="connsiteX67" fmla="*/ 2910990 w 9321622"/>
              <a:gd name="connsiteY67" fmla="*/ 3156155 h 6857999"/>
              <a:gd name="connsiteX68" fmla="*/ 2881493 w 9321622"/>
              <a:gd name="connsiteY68" fmla="*/ 3111910 h 6857999"/>
              <a:gd name="connsiteX69" fmla="*/ 2822500 w 9321622"/>
              <a:gd name="connsiteY69" fmla="*/ 3023419 h 6857999"/>
              <a:gd name="connsiteX70" fmla="*/ 2807751 w 9321622"/>
              <a:gd name="connsiteY70" fmla="*/ 2979174 h 6857999"/>
              <a:gd name="connsiteX71" fmla="*/ 2763506 w 9321622"/>
              <a:gd name="connsiteY71" fmla="*/ 2846439 h 6857999"/>
              <a:gd name="connsiteX72" fmla="*/ 2704512 w 9321622"/>
              <a:gd name="connsiteY72" fmla="*/ 2757948 h 6857999"/>
              <a:gd name="connsiteX73" fmla="*/ 2630770 w 9321622"/>
              <a:gd name="connsiteY73" fmla="*/ 2698955 h 6857999"/>
              <a:gd name="connsiteX74" fmla="*/ 2645519 w 9321622"/>
              <a:gd name="connsiteY74" fmla="*/ 2654710 h 6857999"/>
              <a:gd name="connsiteX75" fmla="*/ 2689764 w 9321622"/>
              <a:gd name="connsiteY75" fmla="*/ 2625213 h 6857999"/>
              <a:gd name="connsiteX76" fmla="*/ 2704512 w 9321622"/>
              <a:gd name="connsiteY76" fmla="*/ 2580968 h 6857999"/>
              <a:gd name="connsiteX77" fmla="*/ 2704512 w 9321622"/>
              <a:gd name="connsiteY77" fmla="*/ 2344994 h 6857999"/>
              <a:gd name="connsiteX78" fmla="*/ 2675016 w 9321622"/>
              <a:gd name="connsiteY78" fmla="*/ 2300748 h 6857999"/>
              <a:gd name="connsiteX79" fmla="*/ 2630770 w 9321622"/>
              <a:gd name="connsiteY79" fmla="*/ 2286000 h 6857999"/>
              <a:gd name="connsiteX80" fmla="*/ 2527532 w 9321622"/>
              <a:gd name="connsiteY80" fmla="*/ 2153265 h 6857999"/>
              <a:gd name="connsiteX81" fmla="*/ 2512783 w 9321622"/>
              <a:gd name="connsiteY81" fmla="*/ 2079523 h 6857999"/>
              <a:gd name="connsiteX82" fmla="*/ 2498035 w 9321622"/>
              <a:gd name="connsiteY82" fmla="*/ 1946787 h 6857999"/>
              <a:gd name="connsiteX83" fmla="*/ 2586525 w 9321622"/>
              <a:gd name="connsiteY83" fmla="*/ 1887794 h 6857999"/>
              <a:gd name="connsiteX84" fmla="*/ 2616022 w 9321622"/>
              <a:gd name="connsiteY84" fmla="*/ 1843548 h 6857999"/>
              <a:gd name="connsiteX85" fmla="*/ 2704512 w 9321622"/>
              <a:gd name="connsiteY85" fmla="*/ 1799303 h 6857999"/>
              <a:gd name="connsiteX86" fmla="*/ 2793003 w 9321622"/>
              <a:gd name="connsiteY86" fmla="*/ 1769806 h 6857999"/>
              <a:gd name="connsiteX87" fmla="*/ 2778254 w 9321622"/>
              <a:gd name="connsiteY87" fmla="*/ 1814052 h 6857999"/>
              <a:gd name="connsiteX88" fmla="*/ 2763506 w 9321622"/>
              <a:gd name="connsiteY88" fmla="*/ 2079523 h 6857999"/>
              <a:gd name="connsiteX89" fmla="*/ 2851996 w 9321622"/>
              <a:gd name="connsiteY89" fmla="*/ 2050026 h 6857999"/>
              <a:gd name="connsiteX90" fmla="*/ 2910990 w 9321622"/>
              <a:gd name="connsiteY90" fmla="*/ 2035277 h 6857999"/>
              <a:gd name="connsiteX91" fmla="*/ 2999481 w 9321622"/>
              <a:gd name="connsiteY91" fmla="*/ 2005781 h 6857999"/>
              <a:gd name="connsiteX92" fmla="*/ 3058474 w 9321622"/>
              <a:gd name="connsiteY92" fmla="*/ 1991032 h 6857999"/>
              <a:gd name="connsiteX93" fmla="*/ 3102719 w 9321622"/>
              <a:gd name="connsiteY93" fmla="*/ 1946787 h 6857999"/>
              <a:gd name="connsiteX94" fmla="*/ 3146965 w 9321622"/>
              <a:gd name="connsiteY94" fmla="*/ 1917290 h 6857999"/>
              <a:gd name="connsiteX95" fmla="*/ 3294449 w 9321622"/>
              <a:gd name="connsiteY95" fmla="*/ 1740310 h 6857999"/>
              <a:gd name="connsiteX96" fmla="*/ 3323945 w 9321622"/>
              <a:gd name="connsiteY96" fmla="*/ 1622323 h 6857999"/>
              <a:gd name="connsiteX97" fmla="*/ 3353441 w 9321622"/>
              <a:gd name="connsiteY97" fmla="*/ 1578077 h 6857999"/>
              <a:gd name="connsiteX98" fmla="*/ 3397687 w 9321622"/>
              <a:gd name="connsiteY98" fmla="*/ 1563329 h 6857999"/>
              <a:gd name="connsiteX99" fmla="*/ 3441932 w 9321622"/>
              <a:gd name="connsiteY99" fmla="*/ 1533832 h 6857999"/>
              <a:gd name="connsiteX100" fmla="*/ 3530422 w 9321622"/>
              <a:gd name="connsiteY100" fmla="*/ 1504335 h 6857999"/>
              <a:gd name="connsiteX101" fmla="*/ 3604164 w 9321622"/>
              <a:gd name="connsiteY101" fmla="*/ 1430594 h 6857999"/>
              <a:gd name="connsiteX102" fmla="*/ 3633661 w 9321622"/>
              <a:gd name="connsiteY102" fmla="*/ 1297858 h 6857999"/>
              <a:gd name="connsiteX103" fmla="*/ 3618912 w 9321622"/>
              <a:gd name="connsiteY103" fmla="*/ 1253613 h 6857999"/>
              <a:gd name="connsiteX104" fmla="*/ 3604164 w 9321622"/>
              <a:gd name="connsiteY104" fmla="*/ 1150374 h 6857999"/>
              <a:gd name="connsiteX105" fmla="*/ 3545170 w 9321622"/>
              <a:gd name="connsiteY105" fmla="*/ 1061884 h 6857999"/>
              <a:gd name="connsiteX106" fmla="*/ 3530422 w 9321622"/>
              <a:gd name="connsiteY106" fmla="*/ 914400 h 6857999"/>
              <a:gd name="connsiteX107" fmla="*/ 3736899 w 9321622"/>
              <a:gd name="connsiteY107" fmla="*/ 870155 h 6857999"/>
              <a:gd name="connsiteX108" fmla="*/ 3781145 w 9321622"/>
              <a:gd name="connsiteY108" fmla="*/ 899652 h 6857999"/>
              <a:gd name="connsiteX109" fmla="*/ 3884383 w 9321622"/>
              <a:gd name="connsiteY109" fmla="*/ 943897 h 6857999"/>
              <a:gd name="connsiteX110" fmla="*/ 3928628 w 9321622"/>
              <a:gd name="connsiteY110" fmla="*/ 958645 h 6857999"/>
              <a:gd name="connsiteX111" fmla="*/ 3958125 w 9321622"/>
              <a:gd name="connsiteY111" fmla="*/ 914400 h 6857999"/>
              <a:gd name="connsiteX112" fmla="*/ 4031867 w 9321622"/>
              <a:gd name="connsiteY112" fmla="*/ 781665 h 6857999"/>
              <a:gd name="connsiteX113" fmla="*/ 4090861 w 9321622"/>
              <a:gd name="connsiteY113" fmla="*/ 693174 h 6857999"/>
              <a:gd name="connsiteX114" fmla="*/ 4120357 w 9321622"/>
              <a:gd name="connsiteY114" fmla="*/ 545690 h 6857999"/>
              <a:gd name="connsiteX115" fmla="*/ 4090861 w 9321622"/>
              <a:gd name="connsiteY115" fmla="*/ 294968 h 6857999"/>
              <a:gd name="connsiteX116" fmla="*/ 4105609 w 9321622"/>
              <a:gd name="connsiteY116" fmla="*/ 250723 h 6857999"/>
              <a:gd name="connsiteX117" fmla="*/ 4135106 w 9321622"/>
              <a:gd name="connsiteY117" fmla="*/ 206477 h 6857999"/>
              <a:gd name="connsiteX118" fmla="*/ 4223596 w 9321622"/>
              <a:gd name="connsiteY118" fmla="*/ 147484 h 6857999"/>
              <a:gd name="connsiteX119" fmla="*/ 4253093 w 9321622"/>
              <a:gd name="connsiteY119" fmla="*/ 103239 h 6857999"/>
              <a:gd name="connsiteX120" fmla="*/ 4297338 w 9321622"/>
              <a:gd name="connsiteY120" fmla="*/ 884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9321622" h="6857999">
                <a:moveTo>
                  <a:pt x="4548062" y="0"/>
                </a:moveTo>
                <a:lnTo>
                  <a:pt x="9321622" y="0"/>
                </a:lnTo>
                <a:lnTo>
                  <a:pt x="9321622" y="6857999"/>
                </a:lnTo>
                <a:lnTo>
                  <a:pt x="188437" y="6857999"/>
                </a:lnTo>
                <a:lnTo>
                  <a:pt x="185720" y="6844418"/>
                </a:lnTo>
                <a:cubicBezTo>
                  <a:pt x="184659" y="6824365"/>
                  <a:pt x="184996" y="6803923"/>
                  <a:pt x="182538" y="6784258"/>
                </a:cubicBezTo>
                <a:cubicBezTo>
                  <a:pt x="178681" y="6753406"/>
                  <a:pt x="162873" y="6725265"/>
                  <a:pt x="153041" y="6695768"/>
                </a:cubicBezTo>
                <a:cubicBezTo>
                  <a:pt x="123544" y="6690852"/>
                  <a:pt x="93742" y="6687506"/>
                  <a:pt x="64551" y="6681019"/>
                </a:cubicBezTo>
                <a:cubicBezTo>
                  <a:pt x="49375" y="6677647"/>
                  <a:pt x="26080" y="6680705"/>
                  <a:pt x="20306" y="6666271"/>
                </a:cubicBezTo>
                <a:cubicBezTo>
                  <a:pt x="-19364" y="6567096"/>
                  <a:pt x="6487" y="6530746"/>
                  <a:pt x="35054" y="6445045"/>
                </a:cubicBezTo>
                <a:cubicBezTo>
                  <a:pt x="79398" y="6430264"/>
                  <a:pt x="85424" y="6432567"/>
                  <a:pt x="123545" y="6400800"/>
                </a:cubicBezTo>
                <a:cubicBezTo>
                  <a:pt x="139568" y="6387448"/>
                  <a:pt x="151104" y="6369069"/>
                  <a:pt x="167790" y="6356555"/>
                </a:cubicBezTo>
                <a:cubicBezTo>
                  <a:pt x="190723" y="6339356"/>
                  <a:pt x="219767" y="6330965"/>
                  <a:pt x="241532" y="6312310"/>
                </a:cubicBezTo>
                <a:cubicBezTo>
                  <a:pt x="254990" y="6300775"/>
                  <a:pt x="259955" y="6281906"/>
                  <a:pt x="271028" y="6268065"/>
                </a:cubicBezTo>
                <a:cubicBezTo>
                  <a:pt x="299342" y="6232672"/>
                  <a:pt x="330818" y="6199905"/>
                  <a:pt x="359519" y="6164826"/>
                </a:cubicBezTo>
                <a:cubicBezTo>
                  <a:pt x="375084" y="6145802"/>
                  <a:pt x="385101" y="6121829"/>
                  <a:pt x="403764" y="6105832"/>
                </a:cubicBezTo>
                <a:cubicBezTo>
                  <a:pt x="426961" y="6085949"/>
                  <a:pt x="477044" y="6071573"/>
                  <a:pt x="507003" y="6061587"/>
                </a:cubicBezTo>
                <a:cubicBezTo>
                  <a:pt x="507980" y="6061517"/>
                  <a:pt x="871681" y="6036358"/>
                  <a:pt x="890461" y="6032090"/>
                </a:cubicBezTo>
                <a:cubicBezTo>
                  <a:pt x="942093" y="6020356"/>
                  <a:pt x="988784" y="5992761"/>
                  <a:pt x="1037945" y="5973097"/>
                </a:cubicBezTo>
                <a:cubicBezTo>
                  <a:pt x="964710" y="5863245"/>
                  <a:pt x="1058834" y="5998164"/>
                  <a:pt x="964203" y="5884606"/>
                </a:cubicBezTo>
                <a:cubicBezTo>
                  <a:pt x="922093" y="5834073"/>
                  <a:pt x="924044" y="5831845"/>
                  <a:pt x="933586" y="5839452"/>
                </a:cubicBezTo>
                <a:lnTo>
                  <a:pt x="941072" y="5846058"/>
                </a:lnTo>
                <a:lnTo>
                  <a:pt x="948516" y="5853316"/>
                </a:lnTo>
                <a:cubicBezTo>
                  <a:pt x="956346" y="5860775"/>
                  <a:pt x="951342" y="5855508"/>
                  <a:pt x="944308" y="5848914"/>
                </a:cubicBezTo>
                <a:lnTo>
                  <a:pt x="941072" y="5846058"/>
                </a:lnTo>
                <a:lnTo>
                  <a:pt x="925793" y="5831160"/>
                </a:lnTo>
                <a:cubicBezTo>
                  <a:pt x="914109" y="5819644"/>
                  <a:pt x="897866" y="5803521"/>
                  <a:pt x="875712" y="5781368"/>
                </a:cubicBezTo>
                <a:cubicBezTo>
                  <a:pt x="1040037" y="5766429"/>
                  <a:pt x="1028865" y="5773253"/>
                  <a:pt x="1185428" y="5737123"/>
                </a:cubicBezTo>
                <a:cubicBezTo>
                  <a:pt x="1208627" y="5731769"/>
                  <a:pt x="1259907" y="5713895"/>
                  <a:pt x="1273919" y="5692877"/>
                </a:cubicBezTo>
                <a:cubicBezTo>
                  <a:pt x="1320023" y="5623720"/>
                  <a:pt x="1273919" y="5649342"/>
                  <a:pt x="1273919" y="5589639"/>
                </a:cubicBezTo>
                <a:cubicBezTo>
                  <a:pt x="1273919" y="5574093"/>
                  <a:pt x="1283751" y="5560142"/>
                  <a:pt x="1288667" y="5545394"/>
                </a:cubicBezTo>
                <a:cubicBezTo>
                  <a:pt x="1288667" y="5545394"/>
                  <a:pt x="1324316" y="5483583"/>
                  <a:pt x="1347661" y="5456903"/>
                </a:cubicBezTo>
                <a:cubicBezTo>
                  <a:pt x="1359334" y="5443563"/>
                  <a:pt x="1377158" y="5437238"/>
                  <a:pt x="1391906" y="5427406"/>
                </a:cubicBezTo>
                <a:cubicBezTo>
                  <a:pt x="1541815" y="5397425"/>
                  <a:pt x="1404085" y="5428141"/>
                  <a:pt x="1509893" y="5397910"/>
                </a:cubicBezTo>
                <a:cubicBezTo>
                  <a:pt x="1529384" y="5392341"/>
                  <a:pt x="1550434" y="5391549"/>
                  <a:pt x="1568887" y="5383161"/>
                </a:cubicBezTo>
                <a:cubicBezTo>
                  <a:pt x="1604969" y="5366760"/>
                  <a:pt x="1636675" y="5341893"/>
                  <a:pt x="1672125" y="5324168"/>
                </a:cubicBezTo>
                <a:cubicBezTo>
                  <a:pt x="1695804" y="5312328"/>
                  <a:pt x="1721078" y="5303967"/>
                  <a:pt x="1745867" y="5294671"/>
                </a:cubicBezTo>
                <a:cubicBezTo>
                  <a:pt x="1760423" y="5289212"/>
                  <a:pt x="1776207" y="5286875"/>
                  <a:pt x="1790112" y="5279923"/>
                </a:cubicBezTo>
                <a:cubicBezTo>
                  <a:pt x="1805966" y="5271996"/>
                  <a:pt x="1818503" y="5258353"/>
                  <a:pt x="1834357" y="5250426"/>
                </a:cubicBezTo>
                <a:cubicBezTo>
                  <a:pt x="1848262" y="5243473"/>
                  <a:pt x="1865668" y="5244301"/>
                  <a:pt x="1878603" y="5235677"/>
                </a:cubicBezTo>
                <a:cubicBezTo>
                  <a:pt x="1895957" y="5224107"/>
                  <a:pt x="1908101" y="5206180"/>
                  <a:pt x="1922849" y="5191432"/>
                </a:cubicBezTo>
                <a:cubicBezTo>
                  <a:pt x="1922849" y="5191432"/>
                  <a:pt x="1982470" y="5173482"/>
                  <a:pt x="2011338" y="5161935"/>
                </a:cubicBezTo>
                <a:cubicBezTo>
                  <a:pt x="2031751" y="5153770"/>
                  <a:pt x="2050124" y="5141100"/>
                  <a:pt x="2070333" y="5132439"/>
                </a:cubicBezTo>
                <a:cubicBezTo>
                  <a:pt x="2084621" y="5126315"/>
                  <a:pt x="2103585" y="5128683"/>
                  <a:pt x="2114577" y="5117690"/>
                </a:cubicBezTo>
                <a:cubicBezTo>
                  <a:pt x="2130123" y="5102144"/>
                  <a:pt x="2134242" y="5078361"/>
                  <a:pt x="2144074" y="5058697"/>
                </a:cubicBezTo>
                <a:cubicBezTo>
                  <a:pt x="2152001" y="5042843"/>
                  <a:pt x="2163739" y="5029200"/>
                  <a:pt x="2173570" y="5014452"/>
                </a:cubicBezTo>
                <a:lnTo>
                  <a:pt x="2203067" y="4970206"/>
                </a:lnTo>
                <a:cubicBezTo>
                  <a:pt x="2222732" y="4940709"/>
                  <a:pt x="2251487" y="4915553"/>
                  <a:pt x="2262061" y="4881716"/>
                </a:cubicBezTo>
                <a:cubicBezTo>
                  <a:pt x="2296228" y="4772381"/>
                  <a:pt x="2286809" y="4764232"/>
                  <a:pt x="2262061" y="4689987"/>
                </a:cubicBezTo>
                <a:cubicBezTo>
                  <a:pt x="2262061" y="4689987"/>
                  <a:pt x="2214277" y="4635128"/>
                  <a:pt x="2203067" y="4601497"/>
                </a:cubicBezTo>
                <a:cubicBezTo>
                  <a:pt x="2188989" y="4559264"/>
                  <a:pt x="2193235" y="4513006"/>
                  <a:pt x="2188319" y="4468761"/>
                </a:cubicBezTo>
                <a:cubicBezTo>
                  <a:pt x="2193235" y="4454013"/>
                  <a:pt x="2199296" y="4439598"/>
                  <a:pt x="2203067" y="4424516"/>
                </a:cubicBezTo>
                <a:cubicBezTo>
                  <a:pt x="2238662" y="4282138"/>
                  <a:pt x="2198852" y="4407667"/>
                  <a:pt x="2232565" y="4306529"/>
                </a:cubicBezTo>
                <a:cubicBezTo>
                  <a:pt x="2255964" y="4271429"/>
                  <a:pt x="2288517" y="4224122"/>
                  <a:pt x="2306306" y="4188542"/>
                </a:cubicBezTo>
                <a:cubicBezTo>
                  <a:pt x="2316885" y="4167387"/>
                  <a:pt x="2331079" y="4104200"/>
                  <a:pt x="2335803" y="4085303"/>
                </a:cubicBezTo>
                <a:lnTo>
                  <a:pt x="2424293" y="4055806"/>
                </a:lnTo>
                <a:cubicBezTo>
                  <a:pt x="2462752" y="4042986"/>
                  <a:pt x="2503300" y="4037447"/>
                  <a:pt x="2542280" y="4026310"/>
                </a:cubicBezTo>
                <a:cubicBezTo>
                  <a:pt x="2572176" y="4017768"/>
                  <a:pt x="2601053" y="4005957"/>
                  <a:pt x="2630770" y="3996813"/>
                </a:cubicBezTo>
                <a:cubicBezTo>
                  <a:pt x="2664977" y="3986288"/>
                  <a:pt x="2702723" y="3984697"/>
                  <a:pt x="2734009" y="3967316"/>
                </a:cubicBezTo>
                <a:cubicBezTo>
                  <a:pt x="2749504" y="3958708"/>
                  <a:pt x="2752158" y="3936688"/>
                  <a:pt x="2763506" y="3923071"/>
                </a:cubicBezTo>
                <a:cubicBezTo>
                  <a:pt x="2824199" y="3850239"/>
                  <a:pt x="2810832" y="3902161"/>
                  <a:pt x="2866745" y="3790335"/>
                </a:cubicBezTo>
                <a:cubicBezTo>
                  <a:pt x="2875810" y="3772205"/>
                  <a:pt x="2870250" y="3748207"/>
                  <a:pt x="2881493" y="3731342"/>
                </a:cubicBezTo>
                <a:cubicBezTo>
                  <a:pt x="2891325" y="3716594"/>
                  <a:pt x="2922824" y="3719329"/>
                  <a:pt x="2925739" y="3701845"/>
                </a:cubicBezTo>
                <a:cubicBezTo>
                  <a:pt x="2943537" y="3595052"/>
                  <a:pt x="2935571" y="3485536"/>
                  <a:pt x="2940487" y="3377381"/>
                </a:cubicBezTo>
                <a:cubicBezTo>
                  <a:pt x="2945403" y="3342968"/>
                  <a:pt x="2948418" y="3308229"/>
                  <a:pt x="2955235" y="3274142"/>
                </a:cubicBezTo>
                <a:cubicBezTo>
                  <a:pt x="2958284" y="3258898"/>
                  <a:pt x="2969983" y="3245443"/>
                  <a:pt x="2969983" y="3229897"/>
                </a:cubicBezTo>
                <a:cubicBezTo>
                  <a:pt x="2969983" y="3214351"/>
                  <a:pt x="2960151" y="3200400"/>
                  <a:pt x="2955235" y="3185652"/>
                </a:cubicBezTo>
                <a:lnTo>
                  <a:pt x="2910990" y="3156155"/>
                </a:lnTo>
                <a:cubicBezTo>
                  <a:pt x="2896242" y="3146323"/>
                  <a:pt x="2891325" y="3126658"/>
                  <a:pt x="2881493" y="3111910"/>
                </a:cubicBezTo>
                <a:lnTo>
                  <a:pt x="2822500" y="3023419"/>
                </a:lnTo>
                <a:cubicBezTo>
                  <a:pt x="2813876" y="3010484"/>
                  <a:pt x="2812667" y="2993922"/>
                  <a:pt x="2807751" y="2979174"/>
                </a:cubicBezTo>
                <a:lnTo>
                  <a:pt x="2763506" y="2846439"/>
                </a:lnTo>
                <a:cubicBezTo>
                  <a:pt x="2752295" y="2812807"/>
                  <a:pt x="2724177" y="2787445"/>
                  <a:pt x="2704512" y="2757948"/>
                </a:cubicBezTo>
                <a:cubicBezTo>
                  <a:pt x="2670002" y="2746445"/>
                  <a:pt x="2638618" y="2746044"/>
                  <a:pt x="2630770" y="2698955"/>
                </a:cubicBezTo>
                <a:cubicBezTo>
                  <a:pt x="2628214" y="2683620"/>
                  <a:pt x="2640603" y="2669458"/>
                  <a:pt x="2645519" y="2654710"/>
                </a:cubicBezTo>
                <a:cubicBezTo>
                  <a:pt x="2660267" y="2644878"/>
                  <a:pt x="2678691" y="2639054"/>
                  <a:pt x="2689764" y="2625213"/>
                </a:cubicBezTo>
                <a:cubicBezTo>
                  <a:pt x="2699475" y="2613074"/>
                  <a:pt x="2702457" y="2596378"/>
                  <a:pt x="2704512" y="2580968"/>
                </a:cubicBezTo>
                <a:cubicBezTo>
                  <a:pt x="2714057" y="2509380"/>
                  <a:pt x="2735978" y="2418414"/>
                  <a:pt x="2704512" y="2344994"/>
                </a:cubicBezTo>
                <a:cubicBezTo>
                  <a:pt x="2697530" y="2328702"/>
                  <a:pt x="2684848" y="2315497"/>
                  <a:pt x="2675016" y="2300748"/>
                </a:cubicBezTo>
                <a:lnTo>
                  <a:pt x="2630770" y="2286000"/>
                </a:lnTo>
                <a:cubicBezTo>
                  <a:pt x="2569820" y="2265684"/>
                  <a:pt x="2541111" y="2207580"/>
                  <a:pt x="2527532" y="2153265"/>
                </a:cubicBezTo>
                <a:cubicBezTo>
                  <a:pt x="2521452" y="2128946"/>
                  <a:pt x="2516328" y="2104339"/>
                  <a:pt x="2512783" y="2079523"/>
                </a:cubicBezTo>
                <a:cubicBezTo>
                  <a:pt x="2506487" y="2035453"/>
                  <a:pt x="2502951" y="1991032"/>
                  <a:pt x="2498035" y="1946787"/>
                </a:cubicBezTo>
                <a:cubicBezTo>
                  <a:pt x="2498035" y="1946787"/>
                  <a:pt x="2559846" y="1911138"/>
                  <a:pt x="2586525" y="1887794"/>
                </a:cubicBezTo>
                <a:cubicBezTo>
                  <a:pt x="2599865" y="1876122"/>
                  <a:pt x="2606190" y="1858297"/>
                  <a:pt x="2616022" y="1843548"/>
                </a:cubicBezTo>
                <a:cubicBezTo>
                  <a:pt x="2673201" y="1805430"/>
                  <a:pt x="2643453" y="1819656"/>
                  <a:pt x="2704512" y="1799303"/>
                </a:cubicBezTo>
                <a:cubicBezTo>
                  <a:pt x="2734009" y="1789471"/>
                  <a:pt x="2762514" y="1763708"/>
                  <a:pt x="2793003" y="1769806"/>
                </a:cubicBezTo>
                <a:cubicBezTo>
                  <a:pt x="2808248" y="1772855"/>
                  <a:pt x="2779728" y="1798576"/>
                  <a:pt x="2778254" y="1814052"/>
                </a:cubicBezTo>
                <a:cubicBezTo>
                  <a:pt x="2769851" y="1902280"/>
                  <a:pt x="2768422" y="1991033"/>
                  <a:pt x="2763506" y="2079523"/>
                </a:cubicBezTo>
                <a:cubicBezTo>
                  <a:pt x="2763506" y="2079523"/>
                  <a:pt x="2822215" y="2058960"/>
                  <a:pt x="2851996" y="2050026"/>
                </a:cubicBezTo>
                <a:cubicBezTo>
                  <a:pt x="2871411" y="2044201"/>
                  <a:pt x="2891325" y="2040193"/>
                  <a:pt x="2910990" y="2035277"/>
                </a:cubicBezTo>
                <a:cubicBezTo>
                  <a:pt x="2941154" y="2027736"/>
                  <a:pt x="2969699" y="2014715"/>
                  <a:pt x="2999481" y="2005781"/>
                </a:cubicBezTo>
                <a:cubicBezTo>
                  <a:pt x="3018895" y="1999957"/>
                  <a:pt x="3040876" y="2001089"/>
                  <a:pt x="3058474" y="1991032"/>
                </a:cubicBezTo>
                <a:cubicBezTo>
                  <a:pt x="3076584" y="1980684"/>
                  <a:pt x="3086696" y="1960140"/>
                  <a:pt x="3102719" y="1946787"/>
                </a:cubicBezTo>
                <a:cubicBezTo>
                  <a:pt x="3116336" y="1935439"/>
                  <a:pt x="3132216" y="1927122"/>
                  <a:pt x="3146965" y="1917290"/>
                </a:cubicBezTo>
                <a:cubicBezTo>
                  <a:pt x="3201539" y="1880906"/>
                  <a:pt x="3262441" y="1797923"/>
                  <a:pt x="3294449" y="1740310"/>
                </a:cubicBezTo>
                <a:cubicBezTo>
                  <a:pt x="3308619" y="1714803"/>
                  <a:pt x="3319860" y="1642749"/>
                  <a:pt x="3323945" y="1622323"/>
                </a:cubicBezTo>
                <a:cubicBezTo>
                  <a:pt x="3333777" y="1607574"/>
                  <a:pt x="3339600" y="1589150"/>
                  <a:pt x="3353441" y="1578077"/>
                </a:cubicBezTo>
                <a:cubicBezTo>
                  <a:pt x="3365581" y="1568365"/>
                  <a:pt x="3383782" y="1570281"/>
                  <a:pt x="3397687" y="1563329"/>
                </a:cubicBezTo>
                <a:cubicBezTo>
                  <a:pt x="3413541" y="1555402"/>
                  <a:pt x="3427184" y="1543664"/>
                  <a:pt x="3441932" y="1533832"/>
                </a:cubicBezTo>
                <a:cubicBezTo>
                  <a:pt x="3441932" y="1533832"/>
                  <a:pt x="3502010" y="1516963"/>
                  <a:pt x="3530422" y="1504335"/>
                </a:cubicBezTo>
                <a:cubicBezTo>
                  <a:pt x="3568346" y="1487480"/>
                  <a:pt x="3585904" y="1467114"/>
                  <a:pt x="3604164" y="1430594"/>
                </a:cubicBezTo>
                <a:cubicBezTo>
                  <a:pt x="3619371" y="1400179"/>
                  <a:pt x="3633661" y="1320511"/>
                  <a:pt x="3633661" y="1297858"/>
                </a:cubicBezTo>
                <a:cubicBezTo>
                  <a:pt x="3633661" y="1282312"/>
                  <a:pt x="3621961" y="1268857"/>
                  <a:pt x="3618912" y="1253613"/>
                </a:cubicBezTo>
                <a:cubicBezTo>
                  <a:pt x="3612095" y="1219526"/>
                  <a:pt x="3609080" y="1184787"/>
                  <a:pt x="3604164" y="1150374"/>
                </a:cubicBezTo>
                <a:cubicBezTo>
                  <a:pt x="3604164" y="1150374"/>
                  <a:pt x="3555744" y="1095721"/>
                  <a:pt x="3545170" y="1061884"/>
                </a:cubicBezTo>
                <a:cubicBezTo>
                  <a:pt x="3530433" y="1014726"/>
                  <a:pt x="3535338" y="963561"/>
                  <a:pt x="3530422" y="914400"/>
                </a:cubicBezTo>
                <a:cubicBezTo>
                  <a:pt x="3606934" y="863392"/>
                  <a:pt x="3596578" y="860132"/>
                  <a:pt x="3736899" y="870155"/>
                </a:cubicBezTo>
                <a:cubicBezTo>
                  <a:pt x="3754580" y="871418"/>
                  <a:pt x="3766396" y="889820"/>
                  <a:pt x="3781145" y="899652"/>
                </a:cubicBezTo>
                <a:cubicBezTo>
                  <a:pt x="3884907" y="934239"/>
                  <a:pt x="3756812" y="889223"/>
                  <a:pt x="3884383" y="943897"/>
                </a:cubicBezTo>
                <a:cubicBezTo>
                  <a:pt x="3898672" y="950021"/>
                  <a:pt x="3913880" y="953729"/>
                  <a:pt x="3928628" y="958645"/>
                </a:cubicBezTo>
                <a:lnTo>
                  <a:pt x="3958125" y="914400"/>
                </a:lnTo>
                <a:cubicBezTo>
                  <a:pt x="4025742" y="812975"/>
                  <a:pt x="4005909" y="859542"/>
                  <a:pt x="4031867" y="781665"/>
                </a:cubicBezTo>
                <a:cubicBezTo>
                  <a:pt x="4031867" y="781665"/>
                  <a:pt x="4073645" y="724164"/>
                  <a:pt x="4090861" y="693174"/>
                </a:cubicBezTo>
                <a:cubicBezTo>
                  <a:pt x="4110661" y="657533"/>
                  <a:pt x="4116693" y="571336"/>
                  <a:pt x="4120357" y="545690"/>
                </a:cubicBezTo>
                <a:cubicBezTo>
                  <a:pt x="4087362" y="446702"/>
                  <a:pt x="4090861" y="469384"/>
                  <a:pt x="4090861" y="294968"/>
                </a:cubicBezTo>
                <a:cubicBezTo>
                  <a:pt x="4090861" y="279422"/>
                  <a:pt x="4098657" y="264628"/>
                  <a:pt x="4105609" y="250723"/>
                </a:cubicBezTo>
                <a:cubicBezTo>
                  <a:pt x="4113536" y="234869"/>
                  <a:pt x="4125274" y="221226"/>
                  <a:pt x="4135106" y="206477"/>
                </a:cubicBezTo>
                <a:cubicBezTo>
                  <a:pt x="4135106" y="206477"/>
                  <a:pt x="4196917" y="170828"/>
                  <a:pt x="4223596" y="147484"/>
                </a:cubicBezTo>
                <a:cubicBezTo>
                  <a:pt x="4236936" y="135812"/>
                  <a:pt x="4243261" y="117987"/>
                  <a:pt x="4253093" y="103239"/>
                </a:cubicBezTo>
                <a:cubicBezTo>
                  <a:pt x="4253093" y="103239"/>
                  <a:pt x="4282665" y="93626"/>
                  <a:pt x="4297338" y="88490"/>
                </a:cubicBezTo>
                <a:close/>
              </a:path>
            </a:pathLst>
          </a:custGeom>
          <a:solidFill>
            <a:schemeClr val="bg1">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6489700" y="158234"/>
            <a:ext cx="5359400" cy="646331"/>
          </a:xfrm>
          <a:prstGeom prst="rect">
            <a:avLst/>
          </a:prstGeom>
        </p:spPr>
        <p:txBody>
          <a:bodyPr wrap="square">
            <a:spAutoFit/>
          </a:bodyPr>
          <a:lstStyle/>
          <a:p>
            <a:r>
              <a:rPr lang="en-US" sz="3600" dirty="0" smtClean="0">
                <a:latin typeface="Arial Black" pitchFamily="34" charset="0"/>
              </a:rPr>
              <a:t>Problem </a:t>
            </a:r>
            <a:r>
              <a:rPr lang="en-US" sz="3600" dirty="0" smtClean="0">
                <a:solidFill>
                  <a:srgbClr val="FF0000"/>
                </a:solidFill>
                <a:latin typeface="Arial Black" pitchFamily="34" charset="0"/>
              </a:rPr>
              <a:t>Statement</a:t>
            </a:r>
            <a:endParaRPr lang="en-US" sz="3600" dirty="0">
              <a:solidFill>
                <a:srgbClr val="FF0000"/>
              </a:solidFill>
              <a:latin typeface="Arial Black" pitchFamily="34" charset="0"/>
            </a:endParaRPr>
          </a:p>
        </p:txBody>
      </p:sp>
      <p:sp>
        <p:nvSpPr>
          <p:cNvPr id="5" name="TextBox 4"/>
          <p:cNvSpPr txBox="1"/>
          <p:nvPr/>
        </p:nvSpPr>
        <p:spPr>
          <a:xfrm>
            <a:off x="6305550" y="847130"/>
            <a:ext cx="5727700" cy="3170099"/>
          </a:xfrm>
          <a:prstGeom prst="rect">
            <a:avLst/>
          </a:prstGeom>
          <a:noFill/>
        </p:spPr>
        <p:txBody>
          <a:bodyPr wrap="square" rtlCol="0">
            <a:spAutoFit/>
          </a:bodyPr>
          <a:lstStyle/>
          <a:p>
            <a:r>
              <a:rPr lang="en-US" sz="2000" dirty="0"/>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r>
              <a:rPr lang="en-US" sz="2000" dirty="0" smtClean="0"/>
              <a:t>:</a:t>
            </a:r>
          </a:p>
          <a:p>
            <a:r>
              <a:rPr lang="en-US" sz="2000" dirty="0" smtClean="0"/>
              <a:t>• </a:t>
            </a:r>
            <a:r>
              <a:rPr lang="en-US" sz="2000" dirty="0"/>
              <a:t>Which variables are important to predict the price of variable</a:t>
            </a:r>
            <a:r>
              <a:rPr lang="en-US" sz="2000" dirty="0" smtClean="0"/>
              <a:t>?</a:t>
            </a:r>
          </a:p>
          <a:p>
            <a:r>
              <a:rPr lang="en-US" sz="2000" dirty="0" smtClean="0"/>
              <a:t> </a:t>
            </a:r>
            <a:r>
              <a:rPr lang="en-US" sz="2000" dirty="0"/>
              <a:t>• How do these variables describe the price of the house? </a:t>
            </a:r>
          </a:p>
        </p:txBody>
      </p:sp>
      <p:sp>
        <p:nvSpPr>
          <p:cNvPr id="6" name="TextBox 5"/>
          <p:cNvSpPr txBox="1"/>
          <p:nvPr/>
        </p:nvSpPr>
        <p:spPr>
          <a:xfrm>
            <a:off x="4572000" y="4334729"/>
            <a:ext cx="7277100" cy="2246769"/>
          </a:xfrm>
          <a:prstGeom prst="rect">
            <a:avLst/>
          </a:prstGeom>
          <a:noFill/>
        </p:spPr>
        <p:txBody>
          <a:bodyPr wrap="square" rtlCol="0">
            <a:spAutoFit/>
          </a:bodyPr>
          <a:lstStyle/>
          <a:p>
            <a:r>
              <a:rPr lang="en-US" sz="2000" dirty="0"/>
              <a:t>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a:t>
            </a:r>
          </a:p>
        </p:txBody>
      </p:sp>
    </p:spTree>
    <p:extLst>
      <p:ext uri="{BB962C8B-B14F-4D97-AF65-F5344CB8AC3E}">
        <p14:creationId xmlns:p14="http://schemas.microsoft.com/office/powerpoint/2010/main" val="10312585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47800" y="50800"/>
            <a:ext cx="8991600" cy="830997"/>
          </a:xfrm>
          <a:prstGeom prst="rect">
            <a:avLst/>
          </a:prstGeom>
          <a:noFill/>
        </p:spPr>
        <p:txBody>
          <a:bodyPr wrap="square" rtlCol="0">
            <a:spAutoFit/>
          </a:bodyPr>
          <a:lstStyle/>
          <a:p>
            <a:pPr algn="ctr"/>
            <a:r>
              <a:rPr lang="en-US" sz="4800" b="1" u="sng" dirty="0" smtClean="0">
                <a:effectLst>
                  <a:outerShdw blurRad="38100" dist="38100" dir="2700000" algn="tl">
                    <a:srgbClr val="000000">
                      <a:alpha val="43137"/>
                    </a:srgbClr>
                  </a:outerShdw>
                </a:effectLst>
              </a:rPr>
              <a:t>EXPLORATORY D</a:t>
            </a:r>
            <a:r>
              <a:rPr lang="en-US" sz="4800" b="1" u="sng" dirty="0" smtClean="0">
                <a:solidFill>
                  <a:srgbClr val="FF0000"/>
                </a:solidFill>
                <a:effectLst>
                  <a:outerShdw blurRad="38100" dist="38100" dir="2700000" algn="tl">
                    <a:srgbClr val="000000">
                      <a:alpha val="43137"/>
                    </a:srgbClr>
                  </a:outerShdw>
                </a:effectLst>
              </a:rPr>
              <a:t>ATA ANALYSIS</a:t>
            </a:r>
            <a:endParaRPr lang="en-US" sz="4800" b="1" u="sng" dirty="0">
              <a:solidFill>
                <a:srgbClr val="FF0000"/>
              </a:solidFill>
              <a:effectLst>
                <a:outerShdw blurRad="38100" dist="38100" dir="2700000" algn="tl">
                  <a:srgbClr val="000000">
                    <a:alpha val="43137"/>
                  </a:srgbClr>
                </a:outerShdw>
              </a:effectLst>
            </a:endParaRPr>
          </a:p>
        </p:txBody>
      </p:sp>
      <p:sp>
        <p:nvSpPr>
          <p:cNvPr id="3" name="TextBox 2"/>
          <p:cNvSpPr txBox="1"/>
          <p:nvPr/>
        </p:nvSpPr>
        <p:spPr>
          <a:xfrm>
            <a:off x="355600" y="1206500"/>
            <a:ext cx="11391900" cy="1015663"/>
          </a:xfrm>
          <a:prstGeom prst="rect">
            <a:avLst/>
          </a:prstGeom>
          <a:noFill/>
        </p:spPr>
        <p:txBody>
          <a:bodyPr wrap="square" rtlCol="0">
            <a:spAutoFit/>
          </a:bodyPr>
          <a:lstStyle/>
          <a:p>
            <a:r>
              <a:rPr lang="en-US" sz="2000" dirty="0" smtClean="0"/>
              <a:t>In this given dataset there are 81 columns or parameters, We mainly focused on what are the parameters which decides the sales price, There are 35 parameters out of all which has got a significant effect over deciding the sales price.</a:t>
            </a:r>
            <a:endParaRPr lang="en-US" sz="20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2637661"/>
            <a:ext cx="4020404" cy="406399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7604" y="3006993"/>
            <a:ext cx="5205938" cy="3694667"/>
          </a:xfrm>
          <a:prstGeom prst="rect">
            <a:avLst/>
          </a:prstGeom>
        </p:spPr>
      </p:pic>
      <p:sp>
        <p:nvSpPr>
          <p:cNvPr id="9" name="TextBox 8"/>
          <p:cNvSpPr txBox="1"/>
          <p:nvPr/>
        </p:nvSpPr>
        <p:spPr>
          <a:xfrm>
            <a:off x="9093200" y="3149600"/>
            <a:ext cx="2895600" cy="2631490"/>
          </a:xfrm>
          <a:prstGeom prst="rect">
            <a:avLst/>
          </a:prstGeom>
          <a:noFill/>
        </p:spPr>
        <p:txBody>
          <a:bodyPr wrap="square" rtlCol="0">
            <a:spAutoFit/>
          </a:bodyPr>
          <a:lstStyle/>
          <a:p>
            <a:r>
              <a:rPr lang="en-US" sz="1500" dirty="0"/>
              <a:t> Sl.no    Quality       Range</a:t>
            </a:r>
          </a:p>
          <a:p>
            <a:r>
              <a:rPr lang="en-US" sz="1500" dirty="0"/>
              <a:t>  </a:t>
            </a:r>
            <a:r>
              <a:rPr lang="en-US" sz="1500" dirty="0" smtClean="0"/>
              <a:t>1      Very </a:t>
            </a:r>
            <a:r>
              <a:rPr lang="en-US" sz="1500" dirty="0"/>
              <a:t>poor      30k to 60k</a:t>
            </a:r>
          </a:p>
          <a:p>
            <a:r>
              <a:rPr lang="en-US" sz="1500" dirty="0"/>
              <a:t>  </a:t>
            </a:r>
            <a:r>
              <a:rPr lang="en-US" sz="1500" dirty="0" smtClean="0"/>
              <a:t>2      Poor           </a:t>
            </a:r>
            <a:r>
              <a:rPr lang="en-US" sz="1500" dirty="0"/>
              <a:t>30k to 60k</a:t>
            </a:r>
          </a:p>
          <a:p>
            <a:r>
              <a:rPr lang="en-US" sz="1500" dirty="0"/>
              <a:t>  </a:t>
            </a:r>
            <a:r>
              <a:rPr lang="en-US" sz="1500" dirty="0" smtClean="0"/>
              <a:t> 3      Fair           </a:t>
            </a:r>
            <a:r>
              <a:rPr lang="en-US" sz="1500" dirty="0"/>
              <a:t>38k to 139k</a:t>
            </a:r>
          </a:p>
          <a:p>
            <a:r>
              <a:rPr lang="en-US" sz="1500" dirty="0"/>
              <a:t>   </a:t>
            </a:r>
            <a:r>
              <a:rPr lang="en-US" sz="1500" dirty="0" smtClean="0"/>
              <a:t>4      Below </a:t>
            </a:r>
            <a:r>
              <a:rPr lang="en-US" sz="1500" dirty="0"/>
              <a:t>Average  34k to 176k</a:t>
            </a:r>
          </a:p>
          <a:p>
            <a:r>
              <a:rPr lang="en-US" sz="1500" dirty="0"/>
              <a:t>   </a:t>
            </a:r>
            <a:r>
              <a:rPr lang="en-US" sz="1500" dirty="0" smtClean="0"/>
              <a:t>5      Average        </a:t>
            </a:r>
            <a:r>
              <a:rPr lang="en-US" sz="1500" dirty="0"/>
              <a:t>55k to 229k</a:t>
            </a:r>
          </a:p>
          <a:p>
            <a:r>
              <a:rPr lang="en-US" sz="1500" dirty="0"/>
              <a:t>  </a:t>
            </a:r>
            <a:r>
              <a:rPr lang="en-US" sz="1500" dirty="0" smtClean="0"/>
              <a:t> </a:t>
            </a:r>
            <a:r>
              <a:rPr lang="en-US" sz="1500" dirty="0"/>
              <a:t>6      </a:t>
            </a:r>
            <a:r>
              <a:rPr lang="en-US" sz="1500" dirty="0" smtClean="0"/>
              <a:t>Above </a:t>
            </a:r>
            <a:r>
              <a:rPr lang="en-US" sz="1500" dirty="0"/>
              <a:t>average  76k to 277k</a:t>
            </a:r>
          </a:p>
          <a:p>
            <a:r>
              <a:rPr lang="en-US" sz="1500" dirty="0"/>
              <a:t>  </a:t>
            </a:r>
            <a:r>
              <a:rPr lang="en-US" sz="1500" dirty="0" smtClean="0"/>
              <a:t> </a:t>
            </a:r>
            <a:r>
              <a:rPr lang="en-US" sz="1500" dirty="0"/>
              <a:t>7      </a:t>
            </a:r>
            <a:r>
              <a:rPr lang="en-US" sz="1500" dirty="0" smtClean="0"/>
              <a:t>Good           </a:t>
            </a:r>
            <a:r>
              <a:rPr lang="en-US" sz="1500" dirty="0"/>
              <a:t>116k to 341k</a:t>
            </a:r>
          </a:p>
          <a:p>
            <a:r>
              <a:rPr lang="en-US" sz="1500" dirty="0"/>
              <a:t>   </a:t>
            </a:r>
            <a:r>
              <a:rPr lang="en-US" sz="1500" dirty="0" smtClean="0"/>
              <a:t>8      Very </a:t>
            </a:r>
            <a:r>
              <a:rPr lang="en-US" sz="1500" dirty="0"/>
              <a:t>Good      147k to 440k</a:t>
            </a:r>
          </a:p>
          <a:p>
            <a:r>
              <a:rPr lang="en-US" sz="1500" dirty="0"/>
              <a:t>   </a:t>
            </a:r>
            <a:r>
              <a:rPr lang="en-US" sz="1500" dirty="0" smtClean="0"/>
              <a:t>9      </a:t>
            </a:r>
            <a:r>
              <a:rPr lang="en-US" sz="1500" dirty="0"/>
              <a:t>Excellent      239k to 612k</a:t>
            </a:r>
          </a:p>
          <a:p>
            <a:r>
              <a:rPr lang="en-US" sz="1500" dirty="0"/>
              <a:t>   </a:t>
            </a:r>
            <a:r>
              <a:rPr lang="en-US" sz="1500" dirty="0" smtClean="0"/>
              <a:t>10    Very </a:t>
            </a:r>
            <a:r>
              <a:rPr lang="en-US" sz="1500" dirty="0"/>
              <a:t>Excellent 310k to 755k</a:t>
            </a:r>
          </a:p>
        </p:txBody>
      </p:sp>
    </p:spTree>
    <p:extLst>
      <p:ext uri="{BB962C8B-B14F-4D97-AF65-F5344CB8AC3E}">
        <p14:creationId xmlns:p14="http://schemas.microsoft.com/office/powerpoint/2010/main" val="4627470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300" y="241300"/>
            <a:ext cx="9867900" cy="400110"/>
          </a:xfrm>
          <a:prstGeom prst="rect">
            <a:avLst/>
          </a:prstGeom>
          <a:noFill/>
        </p:spPr>
        <p:txBody>
          <a:bodyPr wrap="square" rtlCol="0">
            <a:spAutoFit/>
          </a:bodyPr>
          <a:lstStyle/>
          <a:p>
            <a:r>
              <a:rPr lang="en-US" b="1" dirty="0"/>
              <a:t>2.</a:t>
            </a:r>
            <a:r>
              <a:rPr lang="en-US" sz="2000" b="1" dirty="0"/>
              <a:t>Above grade </a:t>
            </a:r>
            <a:r>
              <a:rPr lang="en-US" sz="2000" b="1" dirty="0" smtClean="0"/>
              <a:t>living </a:t>
            </a:r>
            <a:r>
              <a:rPr lang="en-US" sz="2000" b="1" dirty="0"/>
              <a:t>area square feet </a:t>
            </a:r>
            <a:r>
              <a:rPr lang="en-US" sz="2000" b="1" dirty="0" err="1"/>
              <a:t>v</a:t>
            </a:r>
            <a:r>
              <a:rPr lang="en-US" sz="2000" b="1" dirty="0" err="1">
                <a:solidFill>
                  <a:srgbClr val="FF0000"/>
                </a:solidFill>
              </a:rPr>
              <a:t>s</a:t>
            </a:r>
            <a:r>
              <a:rPr lang="en-US" sz="2000" b="1" dirty="0">
                <a:solidFill>
                  <a:srgbClr val="FF0000"/>
                </a:solidFill>
              </a:rPr>
              <a:t> Sales Price</a:t>
            </a:r>
            <a:endParaRPr lang="en-US" sz="2000" dirty="0">
              <a:solidFill>
                <a:srgbClr val="FF0000"/>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1" y="793811"/>
            <a:ext cx="5638800" cy="5073589"/>
          </a:xfrm>
          <a:prstGeom prst="rect">
            <a:avLst/>
          </a:prstGeom>
        </p:spPr>
      </p:pic>
      <p:sp>
        <p:nvSpPr>
          <p:cNvPr id="5" name="TextBox 4"/>
          <p:cNvSpPr txBox="1"/>
          <p:nvPr/>
        </p:nvSpPr>
        <p:spPr>
          <a:xfrm>
            <a:off x="139699" y="5969000"/>
            <a:ext cx="5740401" cy="646331"/>
          </a:xfrm>
          <a:prstGeom prst="rect">
            <a:avLst/>
          </a:prstGeom>
          <a:noFill/>
        </p:spPr>
        <p:txBody>
          <a:bodyPr wrap="square" rtlCol="0">
            <a:spAutoFit/>
          </a:bodyPr>
          <a:lstStyle/>
          <a:p>
            <a:pPr marL="285750" indent="-285750">
              <a:buFont typeface="Wingdings" pitchFamily="2" charset="2"/>
              <a:buChar char="q"/>
            </a:pPr>
            <a:r>
              <a:rPr lang="en-US" dirty="0">
                <a:latin typeface="Cambria" pitchFamily="18" charset="0"/>
                <a:ea typeface="Cambria" pitchFamily="18" charset="0"/>
                <a:cs typeface="Segoe UI Semibold" pitchFamily="34" charset="0"/>
              </a:rPr>
              <a:t>The above ground living area and sales price variables vary linearly with each other.</a:t>
            </a:r>
          </a:p>
        </p:txBody>
      </p:sp>
      <p:sp>
        <p:nvSpPr>
          <p:cNvPr id="6" name="Flowchart: Data 5"/>
          <p:cNvSpPr/>
          <p:nvPr/>
        </p:nvSpPr>
        <p:spPr>
          <a:xfrm>
            <a:off x="6083300" y="241300"/>
            <a:ext cx="127000" cy="6374031"/>
          </a:xfrm>
          <a:prstGeom prst="flowChartInputOutput">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350000" y="241300"/>
            <a:ext cx="5727700" cy="400110"/>
          </a:xfrm>
          <a:prstGeom prst="rect">
            <a:avLst/>
          </a:prstGeom>
          <a:noFill/>
        </p:spPr>
        <p:txBody>
          <a:bodyPr wrap="square" rtlCol="0">
            <a:spAutoFit/>
          </a:bodyPr>
          <a:lstStyle/>
          <a:p>
            <a:r>
              <a:rPr lang="en-US" sz="2000" b="1" dirty="0" smtClean="0"/>
              <a:t>3.No of cars that garage can hold </a:t>
            </a:r>
            <a:r>
              <a:rPr lang="en-US" sz="2000" b="1" dirty="0" err="1"/>
              <a:t>v</a:t>
            </a:r>
            <a:r>
              <a:rPr lang="en-US" sz="2000" b="1" dirty="0" err="1">
                <a:solidFill>
                  <a:srgbClr val="FF0000"/>
                </a:solidFill>
              </a:rPr>
              <a:t>s</a:t>
            </a:r>
            <a:r>
              <a:rPr lang="en-US" sz="2000" b="1" dirty="0">
                <a:solidFill>
                  <a:srgbClr val="FF0000"/>
                </a:solidFill>
              </a:rPr>
              <a:t> Sales Price</a:t>
            </a:r>
            <a:endParaRPr lang="en-US" sz="2000" dirty="0">
              <a:solidFill>
                <a:srgbClr val="FF000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9318" y="625052"/>
            <a:ext cx="5009064" cy="5411105"/>
          </a:xfrm>
          <a:prstGeom prst="rect">
            <a:avLst/>
          </a:prstGeom>
        </p:spPr>
      </p:pic>
      <p:sp>
        <p:nvSpPr>
          <p:cNvPr id="10" name="TextBox 9"/>
          <p:cNvSpPr txBox="1"/>
          <p:nvPr/>
        </p:nvSpPr>
        <p:spPr>
          <a:xfrm>
            <a:off x="6210300" y="5972657"/>
            <a:ext cx="5727700" cy="646331"/>
          </a:xfrm>
          <a:prstGeom prst="rect">
            <a:avLst/>
          </a:prstGeom>
          <a:noFill/>
        </p:spPr>
        <p:txBody>
          <a:bodyPr wrap="square" rtlCol="0">
            <a:spAutoFit/>
          </a:bodyPr>
          <a:lstStyle/>
          <a:p>
            <a:pPr marL="285750" indent="-285750">
              <a:buFont typeface="Wingdings" pitchFamily="2" charset="2"/>
              <a:buChar char="q"/>
            </a:pPr>
            <a:r>
              <a:rPr lang="en-US" dirty="0" smtClean="0">
                <a:latin typeface="Cambria" pitchFamily="18" charset="0"/>
                <a:ea typeface="Cambria" pitchFamily="18" charset="0"/>
              </a:rPr>
              <a:t>As the garage size increases the sales price will automatically get increased.</a:t>
            </a:r>
            <a:endParaRPr lang="en-US" dirty="0">
              <a:latin typeface="Cambria" pitchFamily="18" charset="0"/>
              <a:ea typeface="Cambria" pitchFamily="18" charset="0"/>
              <a:cs typeface="Segoe UI Semibold" pitchFamily="34" charset="0"/>
            </a:endParaRPr>
          </a:p>
        </p:txBody>
      </p:sp>
    </p:spTree>
    <p:extLst>
      <p:ext uri="{BB962C8B-B14F-4D97-AF65-F5344CB8AC3E}">
        <p14:creationId xmlns:p14="http://schemas.microsoft.com/office/powerpoint/2010/main" val="2344205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300" y="241300"/>
            <a:ext cx="9867900" cy="400110"/>
          </a:xfrm>
          <a:prstGeom prst="rect">
            <a:avLst/>
          </a:prstGeom>
          <a:noFill/>
        </p:spPr>
        <p:txBody>
          <a:bodyPr wrap="square" rtlCol="0">
            <a:spAutoFit/>
          </a:bodyPr>
          <a:lstStyle/>
          <a:p>
            <a:r>
              <a:rPr lang="en-US" b="1" dirty="0" smtClean="0"/>
              <a:t>4.</a:t>
            </a:r>
            <a:r>
              <a:rPr lang="en-US" sz="2000" b="1" dirty="0" smtClean="0"/>
              <a:t>Garage area  </a:t>
            </a:r>
            <a:r>
              <a:rPr lang="en-US" sz="2000" b="1" dirty="0" err="1"/>
              <a:t>v</a:t>
            </a:r>
            <a:r>
              <a:rPr lang="en-US" sz="2000" b="1" dirty="0" err="1">
                <a:solidFill>
                  <a:srgbClr val="FF0000"/>
                </a:solidFill>
              </a:rPr>
              <a:t>s</a:t>
            </a:r>
            <a:r>
              <a:rPr lang="en-US" sz="2000" b="1" dirty="0">
                <a:solidFill>
                  <a:srgbClr val="FF0000"/>
                </a:solidFill>
              </a:rPr>
              <a:t> Sales Price</a:t>
            </a:r>
            <a:endParaRPr lang="en-US" sz="2000" dirty="0">
              <a:solidFill>
                <a:srgbClr val="FF0000"/>
              </a:solidFill>
            </a:endParaRPr>
          </a:p>
        </p:txBody>
      </p:sp>
      <p:sp>
        <p:nvSpPr>
          <p:cNvPr id="3" name="Flowchart: Data 2"/>
          <p:cNvSpPr/>
          <p:nvPr/>
        </p:nvSpPr>
        <p:spPr>
          <a:xfrm>
            <a:off x="6083300" y="241300"/>
            <a:ext cx="127000" cy="6374031"/>
          </a:xfrm>
          <a:prstGeom prst="flowChartInputOutput">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350000" y="241300"/>
            <a:ext cx="5727700" cy="400110"/>
          </a:xfrm>
          <a:prstGeom prst="rect">
            <a:avLst/>
          </a:prstGeom>
          <a:noFill/>
        </p:spPr>
        <p:txBody>
          <a:bodyPr wrap="square" rtlCol="0">
            <a:spAutoFit/>
          </a:bodyPr>
          <a:lstStyle/>
          <a:p>
            <a:r>
              <a:rPr lang="en-US" sz="2000" b="1" dirty="0"/>
              <a:t>5</a:t>
            </a:r>
            <a:r>
              <a:rPr lang="en-US" sz="2000" b="1" dirty="0" smtClean="0"/>
              <a:t>. Total </a:t>
            </a:r>
            <a:r>
              <a:rPr lang="en-US" sz="2000" b="1" dirty="0"/>
              <a:t>basement area </a:t>
            </a:r>
            <a:r>
              <a:rPr lang="en-US" sz="2000" b="1" dirty="0" smtClean="0"/>
              <a:t> in </a:t>
            </a:r>
            <a:r>
              <a:rPr lang="en-US" sz="2000" b="1" dirty="0" err="1" smtClean="0"/>
              <a:t>sq</a:t>
            </a:r>
            <a:r>
              <a:rPr lang="en-US" sz="2000" b="1" dirty="0" smtClean="0"/>
              <a:t> </a:t>
            </a:r>
            <a:r>
              <a:rPr lang="en-US" sz="2000" b="1" dirty="0" err="1" smtClean="0"/>
              <a:t>ft</a:t>
            </a:r>
            <a:r>
              <a:rPr lang="en-US" sz="2000" b="1" dirty="0" smtClean="0"/>
              <a:t> </a:t>
            </a:r>
            <a:r>
              <a:rPr lang="en-US" sz="2000" b="1" dirty="0" err="1" smtClean="0"/>
              <a:t>v</a:t>
            </a:r>
            <a:r>
              <a:rPr lang="en-US" sz="2000" b="1" dirty="0" err="1" smtClean="0">
                <a:solidFill>
                  <a:srgbClr val="FF0000"/>
                </a:solidFill>
              </a:rPr>
              <a:t>s</a:t>
            </a:r>
            <a:r>
              <a:rPr lang="en-US" sz="2000" b="1" dirty="0" smtClean="0">
                <a:solidFill>
                  <a:srgbClr val="FF0000"/>
                </a:solidFill>
              </a:rPr>
              <a:t> </a:t>
            </a:r>
            <a:r>
              <a:rPr lang="en-US" sz="2000" b="1" dirty="0">
                <a:solidFill>
                  <a:srgbClr val="FF0000"/>
                </a:solidFill>
              </a:rPr>
              <a:t>Sales Price</a:t>
            </a:r>
            <a:endParaRPr lang="en-US" sz="2000" dirty="0">
              <a:solidFill>
                <a:srgbClr val="FF0000"/>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641410"/>
            <a:ext cx="5517110" cy="523869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00" y="241300"/>
            <a:ext cx="922100" cy="1889924"/>
          </a:xfrm>
          <a:prstGeom prst="rect">
            <a:avLst/>
          </a:prstGeom>
        </p:spPr>
      </p:pic>
      <p:sp>
        <p:nvSpPr>
          <p:cNvPr id="8" name="TextBox 7"/>
          <p:cNvSpPr txBox="1"/>
          <p:nvPr/>
        </p:nvSpPr>
        <p:spPr>
          <a:xfrm>
            <a:off x="114300" y="6078498"/>
            <a:ext cx="5867400" cy="369332"/>
          </a:xfrm>
          <a:prstGeom prst="rect">
            <a:avLst/>
          </a:prstGeom>
          <a:noFill/>
        </p:spPr>
        <p:txBody>
          <a:bodyPr wrap="square" rtlCol="0">
            <a:spAutoFit/>
          </a:bodyPr>
          <a:lstStyle/>
          <a:p>
            <a:pPr marL="285750" indent="-285750">
              <a:buFont typeface="Wingdings" pitchFamily="2" charset="2"/>
              <a:buChar char="q"/>
            </a:pPr>
            <a:r>
              <a:rPr lang="en-US" dirty="0" smtClean="0">
                <a:latin typeface="Cambria" pitchFamily="18" charset="0"/>
                <a:ea typeface="Cambria" pitchFamily="18" charset="0"/>
              </a:rPr>
              <a:t>The garage and sales price are linearly related.</a:t>
            </a:r>
            <a:endParaRPr lang="en-US" dirty="0">
              <a:latin typeface="Cambria" pitchFamily="18" charset="0"/>
              <a:ea typeface="Cambria" pitchFamily="18" charset="0"/>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584" y="641410"/>
            <a:ext cx="5723116" cy="5403048"/>
          </a:xfrm>
          <a:prstGeom prst="rect">
            <a:avLst/>
          </a:prstGeom>
        </p:spPr>
      </p:pic>
      <p:sp>
        <p:nvSpPr>
          <p:cNvPr id="11" name="Rectangle 10"/>
          <p:cNvSpPr/>
          <p:nvPr/>
        </p:nvSpPr>
        <p:spPr>
          <a:xfrm>
            <a:off x="6354584" y="6078498"/>
            <a:ext cx="5444888" cy="646331"/>
          </a:xfrm>
          <a:prstGeom prst="rect">
            <a:avLst/>
          </a:prstGeom>
        </p:spPr>
        <p:txBody>
          <a:bodyPr wrap="none">
            <a:spAutoFit/>
          </a:bodyPr>
          <a:lstStyle/>
          <a:p>
            <a:pPr marL="285750" indent="-285750">
              <a:buFont typeface="Wingdings" pitchFamily="2" charset="2"/>
              <a:buChar char="q"/>
            </a:pPr>
            <a:r>
              <a:rPr lang="en-US" dirty="0">
                <a:latin typeface="Cambria" pitchFamily="18" charset="0"/>
                <a:ea typeface="Cambria" pitchFamily="18" charset="0"/>
              </a:rPr>
              <a:t>The </a:t>
            </a:r>
            <a:r>
              <a:rPr lang="en-US" dirty="0" smtClean="0">
                <a:latin typeface="Cambria" pitchFamily="18" charset="0"/>
                <a:ea typeface="Cambria" pitchFamily="18" charset="0"/>
              </a:rPr>
              <a:t>total basement area in </a:t>
            </a:r>
            <a:r>
              <a:rPr lang="en-US" dirty="0" err="1" smtClean="0">
                <a:latin typeface="Cambria" pitchFamily="18" charset="0"/>
                <a:ea typeface="Cambria" pitchFamily="18" charset="0"/>
              </a:rPr>
              <a:t>sq</a:t>
            </a:r>
            <a:r>
              <a:rPr lang="en-US" dirty="0" smtClean="0">
                <a:latin typeface="Cambria" pitchFamily="18" charset="0"/>
                <a:ea typeface="Cambria" pitchFamily="18" charset="0"/>
              </a:rPr>
              <a:t> </a:t>
            </a:r>
            <a:r>
              <a:rPr lang="en-US" dirty="0" err="1" smtClean="0">
                <a:latin typeface="Cambria" pitchFamily="18" charset="0"/>
                <a:ea typeface="Cambria" pitchFamily="18" charset="0"/>
              </a:rPr>
              <a:t>ft</a:t>
            </a:r>
            <a:r>
              <a:rPr lang="en-US" dirty="0" smtClean="0">
                <a:latin typeface="Cambria" pitchFamily="18" charset="0"/>
                <a:ea typeface="Cambria" pitchFamily="18" charset="0"/>
              </a:rPr>
              <a:t> </a:t>
            </a:r>
            <a:r>
              <a:rPr lang="en-US" dirty="0">
                <a:latin typeface="Cambria" pitchFamily="18" charset="0"/>
                <a:ea typeface="Cambria" pitchFamily="18" charset="0"/>
              </a:rPr>
              <a:t>and sales price </a:t>
            </a:r>
            <a:r>
              <a:rPr lang="en-US" dirty="0" smtClean="0">
                <a:latin typeface="Cambria" pitchFamily="18" charset="0"/>
                <a:ea typeface="Cambria" pitchFamily="18" charset="0"/>
              </a:rPr>
              <a:t>are</a:t>
            </a:r>
          </a:p>
          <a:p>
            <a:r>
              <a:rPr lang="en-US" dirty="0" smtClean="0">
                <a:latin typeface="Cambria" pitchFamily="18" charset="0"/>
                <a:ea typeface="Cambria" pitchFamily="18" charset="0"/>
              </a:rPr>
              <a:t> </a:t>
            </a:r>
            <a:r>
              <a:rPr lang="en-US" dirty="0">
                <a:latin typeface="Cambria" pitchFamily="18" charset="0"/>
                <a:ea typeface="Cambria" pitchFamily="18" charset="0"/>
              </a:rPr>
              <a:t>linearly related.</a:t>
            </a:r>
          </a:p>
        </p:txBody>
      </p:sp>
    </p:spTree>
    <p:extLst>
      <p:ext uri="{BB962C8B-B14F-4D97-AF65-F5344CB8AC3E}">
        <p14:creationId xmlns:p14="http://schemas.microsoft.com/office/powerpoint/2010/main" val="3230798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300" y="241300"/>
            <a:ext cx="9867900" cy="400110"/>
          </a:xfrm>
          <a:prstGeom prst="rect">
            <a:avLst/>
          </a:prstGeom>
          <a:noFill/>
        </p:spPr>
        <p:txBody>
          <a:bodyPr wrap="square" rtlCol="0">
            <a:spAutoFit/>
          </a:bodyPr>
          <a:lstStyle/>
          <a:p>
            <a:r>
              <a:rPr lang="en-US" b="1" dirty="0" smtClean="0"/>
              <a:t>6.</a:t>
            </a:r>
            <a:r>
              <a:rPr lang="en-US" sz="2000" b="1" dirty="0"/>
              <a:t> 1st Floor surface area </a:t>
            </a:r>
            <a:r>
              <a:rPr lang="en-US" sz="2000" b="1" dirty="0" smtClean="0"/>
              <a:t> </a:t>
            </a:r>
            <a:r>
              <a:rPr lang="en-US" sz="2000" b="1" dirty="0" err="1"/>
              <a:t>v</a:t>
            </a:r>
            <a:r>
              <a:rPr lang="en-US" sz="2000" b="1" dirty="0" err="1">
                <a:solidFill>
                  <a:srgbClr val="FF0000"/>
                </a:solidFill>
              </a:rPr>
              <a:t>s</a:t>
            </a:r>
            <a:r>
              <a:rPr lang="en-US" sz="2000" b="1" dirty="0">
                <a:solidFill>
                  <a:srgbClr val="FF0000"/>
                </a:solidFill>
              </a:rPr>
              <a:t> Sales Price</a:t>
            </a:r>
            <a:endParaRPr lang="en-US" sz="2000" dirty="0">
              <a:solidFill>
                <a:srgbClr val="FF0000"/>
              </a:solidFill>
            </a:endParaRPr>
          </a:p>
        </p:txBody>
      </p:sp>
      <p:sp>
        <p:nvSpPr>
          <p:cNvPr id="3" name="Flowchart: Data 2"/>
          <p:cNvSpPr/>
          <p:nvPr/>
        </p:nvSpPr>
        <p:spPr>
          <a:xfrm>
            <a:off x="6083300" y="241300"/>
            <a:ext cx="127000" cy="6374031"/>
          </a:xfrm>
          <a:prstGeom prst="flowChartInputOutput">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350000" y="241300"/>
            <a:ext cx="5727700" cy="400110"/>
          </a:xfrm>
          <a:prstGeom prst="rect">
            <a:avLst/>
          </a:prstGeom>
          <a:noFill/>
        </p:spPr>
        <p:txBody>
          <a:bodyPr wrap="square" rtlCol="0">
            <a:spAutoFit/>
          </a:bodyPr>
          <a:lstStyle/>
          <a:p>
            <a:r>
              <a:rPr lang="en-US" sz="2000" b="1" dirty="0" smtClean="0"/>
              <a:t>7.Full </a:t>
            </a:r>
            <a:r>
              <a:rPr lang="en-US" sz="2000" b="1" dirty="0"/>
              <a:t>bathrooms above </a:t>
            </a:r>
            <a:r>
              <a:rPr lang="en-US" sz="2000" b="1" dirty="0" smtClean="0"/>
              <a:t>ground </a:t>
            </a:r>
            <a:r>
              <a:rPr lang="en-US" sz="2000" b="1" dirty="0" err="1" smtClean="0"/>
              <a:t>v</a:t>
            </a:r>
            <a:r>
              <a:rPr lang="en-US" sz="2000" b="1" dirty="0" err="1" smtClean="0">
                <a:solidFill>
                  <a:srgbClr val="FF0000"/>
                </a:solidFill>
              </a:rPr>
              <a:t>s</a:t>
            </a:r>
            <a:r>
              <a:rPr lang="en-US" sz="2000" b="1" dirty="0" smtClean="0">
                <a:solidFill>
                  <a:srgbClr val="FF0000"/>
                </a:solidFill>
              </a:rPr>
              <a:t> </a:t>
            </a:r>
            <a:r>
              <a:rPr lang="en-US" sz="2000" b="1" dirty="0">
                <a:solidFill>
                  <a:srgbClr val="FF0000"/>
                </a:solidFill>
              </a:rPr>
              <a:t>Sales Price</a:t>
            </a:r>
            <a:endParaRPr lang="en-US" sz="2000" dirty="0">
              <a:solidFill>
                <a:srgbClr val="FF0000"/>
              </a:solidFill>
            </a:endParaRPr>
          </a:p>
        </p:txBody>
      </p:sp>
      <p:sp>
        <p:nvSpPr>
          <p:cNvPr id="5" name="TextBox 4"/>
          <p:cNvSpPr txBox="1"/>
          <p:nvPr/>
        </p:nvSpPr>
        <p:spPr>
          <a:xfrm>
            <a:off x="114300" y="6211669"/>
            <a:ext cx="5880100" cy="646331"/>
          </a:xfrm>
          <a:prstGeom prst="rect">
            <a:avLst/>
          </a:prstGeom>
          <a:noFill/>
        </p:spPr>
        <p:txBody>
          <a:bodyPr wrap="square" rtlCol="0">
            <a:spAutoFit/>
          </a:bodyPr>
          <a:lstStyle/>
          <a:p>
            <a:pPr marL="285750" indent="-285750">
              <a:buFont typeface="Wingdings" pitchFamily="2" charset="2"/>
              <a:buChar char="q"/>
            </a:pPr>
            <a:r>
              <a:rPr lang="en-US" dirty="0">
                <a:latin typeface="Cambria" pitchFamily="18" charset="0"/>
                <a:ea typeface="Cambria" pitchFamily="18" charset="0"/>
              </a:rPr>
              <a:t>There is a positive linear correlation between the 1st floor surface area and sales price.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656208"/>
            <a:ext cx="5880100" cy="555546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299" y="641410"/>
            <a:ext cx="5189501" cy="5250635"/>
          </a:xfrm>
          <a:prstGeom prst="rect">
            <a:avLst/>
          </a:prstGeom>
        </p:spPr>
      </p:pic>
      <p:sp>
        <p:nvSpPr>
          <p:cNvPr id="11" name="TextBox 10"/>
          <p:cNvSpPr txBox="1"/>
          <p:nvPr/>
        </p:nvSpPr>
        <p:spPr>
          <a:xfrm>
            <a:off x="6350000" y="6211669"/>
            <a:ext cx="5727700" cy="646331"/>
          </a:xfrm>
          <a:prstGeom prst="rect">
            <a:avLst/>
          </a:prstGeom>
          <a:noFill/>
        </p:spPr>
        <p:txBody>
          <a:bodyPr wrap="square" rtlCol="0">
            <a:spAutoFit/>
          </a:bodyPr>
          <a:lstStyle/>
          <a:p>
            <a:pPr marL="285750" indent="-285750">
              <a:buFont typeface="Wingdings" pitchFamily="2" charset="2"/>
              <a:buChar char="q"/>
            </a:pPr>
            <a:r>
              <a:rPr lang="en-US" dirty="0">
                <a:latin typeface="Cambria" pitchFamily="18" charset="0"/>
                <a:ea typeface="Cambria" pitchFamily="18" charset="0"/>
              </a:rPr>
              <a:t>Generally as number of full bathroom increases the sales price also going to be increased.</a:t>
            </a:r>
          </a:p>
        </p:txBody>
      </p:sp>
    </p:spTree>
    <p:extLst>
      <p:ext uri="{BB962C8B-B14F-4D97-AF65-F5344CB8AC3E}">
        <p14:creationId xmlns:p14="http://schemas.microsoft.com/office/powerpoint/2010/main" val="18605118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300" y="241300"/>
            <a:ext cx="9867900" cy="400110"/>
          </a:xfrm>
          <a:prstGeom prst="rect">
            <a:avLst/>
          </a:prstGeom>
          <a:noFill/>
        </p:spPr>
        <p:txBody>
          <a:bodyPr wrap="square" rtlCol="0">
            <a:spAutoFit/>
          </a:bodyPr>
          <a:lstStyle/>
          <a:p>
            <a:r>
              <a:rPr lang="en-US" b="1" dirty="0"/>
              <a:t>8</a:t>
            </a:r>
            <a:r>
              <a:rPr lang="en-US" b="1" dirty="0" smtClean="0"/>
              <a:t>.</a:t>
            </a:r>
            <a:r>
              <a:rPr lang="en-US" sz="2000" b="1" dirty="0" smtClean="0"/>
              <a:t> </a:t>
            </a:r>
            <a:r>
              <a:rPr lang="en-US" sz="2000" b="1" dirty="0"/>
              <a:t>Total rooms above </a:t>
            </a:r>
            <a:r>
              <a:rPr lang="en-US" sz="2000" b="1" dirty="0" smtClean="0"/>
              <a:t>ground </a:t>
            </a:r>
            <a:r>
              <a:rPr lang="en-US" sz="2000" b="1" dirty="0" err="1" smtClean="0"/>
              <a:t>v</a:t>
            </a:r>
            <a:r>
              <a:rPr lang="en-US" sz="2000" b="1" dirty="0" err="1" smtClean="0">
                <a:solidFill>
                  <a:srgbClr val="FF0000"/>
                </a:solidFill>
              </a:rPr>
              <a:t>s</a:t>
            </a:r>
            <a:r>
              <a:rPr lang="en-US" sz="2000" b="1" dirty="0" smtClean="0">
                <a:solidFill>
                  <a:srgbClr val="FF0000"/>
                </a:solidFill>
              </a:rPr>
              <a:t> </a:t>
            </a:r>
            <a:r>
              <a:rPr lang="en-US" sz="2000" b="1" dirty="0">
                <a:solidFill>
                  <a:srgbClr val="FF0000"/>
                </a:solidFill>
              </a:rPr>
              <a:t>Sales Price</a:t>
            </a:r>
            <a:endParaRPr lang="en-US" sz="2000" dirty="0">
              <a:solidFill>
                <a:srgbClr val="FF0000"/>
              </a:solidFill>
            </a:endParaRPr>
          </a:p>
        </p:txBody>
      </p:sp>
      <p:sp>
        <p:nvSpPr>
          <p:cNvPr id="3" name="Flowchart: Data 2"/>
          <p:cNvSpPr/>
          <p:nvPr/>
        </p:nvSpPr>
        <p:spPr>
          <a:xfrm>
            <a:off x="6083300" y="241300"/>
            <a:ext cx="127000" cy="6374031"/>
          </a:xfrm>
          <a:prstGeom prst="flowChartInputOutput">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350000" y="241300"/>
            <a:ext cx="5727700" cy="400110"/>
          </a:xfrm>
          <a:prstGeom prst="rect">
            <a:avLst/>
          </a:prstGeom>
          <a:noFill/>
        </p:spPr>
        <p:txBody>
          <a:bodyPr wrap="square" rtlCol="0">
            <a:spAutoFit/>
          </a:bodyPr>
          <a:lstStyle/>
          <a:p>
            <a:r>
              <a:rPr lang="en-US" sz="2000" b="1" dirty="0" smtClean="0"/>
              <a:t>9.Number </a:t>
            </a:r>
            <a:r>
              <a:rPr lang="en-US" sz="2000" b="1" dirty="0"/>
              <a:t>of fire </a:t>
            </a:r>
            <a:r>
              <a:rPr lang="en-US" sz="2000" b="1" dirty="0" smtClean="0"/>
              <a:t>places </a:t>
            </a:r>
            <a:r>
              <a:rPr lang="en-US" sz="2000" b="1" dirty="0" err="1" smtClean="0"/>
              <a:t>v</a:t>
            </a:r>
            <a:r>
              <a:rPr lang="en-US" sz="2000" b="1" dirty="0" err="1" smtClean="0">
                <a:solidFill>
                  <a:srgbClr val="FF0000"/>
                </a:solidFill>
              </a:rPr>
              <a:t>s</a:t>
            </a:r>
            <a:r>
              <a:rPr lang="en-US" sz="2000" b="1" dirty="0" smtClean="0">
                <a:solidFill>
                  <a:srgbClr val="FF0000"/>
                </a:solidFill>
              </a:rPr>
              <a:t> </a:t>
            </a:r>
            <a:r>
              <a:rPr lang="en-US" sz="2000" b="1" dirty="0">
                <a:solidFill>
                  <a:srgbClr val="FF0000"/>
                </a:solidFill>
              </a:rPr>
              <a:t>Sales Price</a:t>
            </a:r>
            <a:endParaRPr lang="en-US" sz="2000" dirty="0">
              <a:solidFill>
                <a:srgbClr val="FF0000"/>
              </a:solidFill>
            </a:endParaRPr>
          </a:p>
        </p:txBody>
      </p:sp>
      <p:sp>
        <p:nvSpPr>
          <p:cNvPr id="5" name="TextBox 4"/>
          <p:cNvSpPr txBox="1"/>
          <p:nvPr/>
        </p:nvSpPr>
        <p:spPr>
          <a:xfrm>
            <a:off x="114300" y="6211669"/>
            <a:ext cx="5880100" cy="646331"/>
          </a:xfrm>
          <a:prstGeom prst="rect">
            <a:avLst/>
          </a:prstGeom>
          <a:noFill/>
        </p:spPr>
        <p:txBody>
          <a:bodyPr wrap="square" rtlCol="0">
            <a:spAutoFit/>
          </a:bodyPr>
          <a:lstStyle/>
          <a:p>
            <a:pPr marL="285750" indent="-285750">
              <a:buFont typeface="Wingdings" pitchFamily="2" charset="2"/>
              <a:buChar char="q"/>
            </a:pPr>
            <a:r>
              <a:rPr lang="en-US" dirty="0">
                <a:latin typeface="Cambria" pitchFamily="18" charset="0"/>
                <a:ea typeface="Cambria" pitchFamily="18" charset="0"/>
              </a:rPr>
              <a:t>As total rooms above the ground </a:t>
            </a:r>
            <a:r>
              <a:rPr lang="en-US" dirty="0" smtClean="0">
                <a:latin typeface="Cambria" pitchFamily="18" charset="0"/>
                <a:ea typeface="Cambria" pitchFamily="18" charset="0"/>
              </a:rPr>
              <a:t>increases </a:t>
            </a:r>
            <a:r>
              <a:rPr lang="en-US" dirty="0">
                <a:latin typeface="Cambria" pitchFamily="18" charset="0"/>
                <a:ea typeface="Cambria" pitchFamily="18" charset="0"/>
              </a:rPr>
              <a:t>sales prices also going to </a:t>
            </a:r>
            <a:r>
              <a:rPr lang="en-US" dirty="0" smtClean="0">
                <a:latin typeface="Cambria" pitchFamily="18" charset="0"/>
                <a:ea typeface="Cambria" pitchFamily="18" charset="0"/>
              </a:rPr>
              <a:t>increase.</a:t>
            </a:r>
            <a:endParaRPr lang="en-US" dirty="0">
              <a:latin typeface="Cambria" pitchFamily="18" charset="0"/>
              <a:ea typeface="Cambria" pitchFamily="18" charset="0"/>
            </a:endParaRPr>
          </a:p>
        </p:txBody>
      </p:sp>
      <p:sp>
        <p:nvSpPr>
          <p:cNvPr id="6" name="TextBox 5"/>
          <p:cNvSpPr txBox="1"/>
          <p:nvPr/>
        </p:nvSpPr>
        <p:spPr>
          <a:xfrm>
            <a:off x="6350000" y="6110068"/>
            <a:ext cx="5727700" cy="646331"/>
          </a:xfrm>
          <a:prstGeom prst="rect">
            <a:avLst/>
          </a:prstGeom>
          <a:noFill/>
        </p:spPr>
        <p:txBody>
          <a:bodyPr wrap="square" rtlCol="0">
            <a:spAutoFit/>
          </a:bodyPr>
          <a:lstStyle/>
          <a:p>
            <a:pPr marL="285750" indent="-285750">
              <a:buFont typeface="Wingdings" pitchFamily="2" charset="2"/>
              <a:buChar char="q"/>
            </a:pPr>
            <a:r>
              <a:rPr lang="en-US" dirty="0">
                <a:latin typeface="Cambria" pitchFamily="18" charset="0"/>
                <a:ea typeface="Cambria" pitchFamily="18" charset="0"/>
              </a:rPr>
              <a:t>Generally as number of </a:t>
            </a:r>
            <a:r>
              <a:rPr lang="en-US" dirty="0" smtClean="0">
                <a:latin typeface="Cambria" pitchFamily="18" charset="0"/>
                <a:ea typeface="Cambria" pitchFamily="18" charset="0"/>
              </a:rPr>
              <a:t>fire places </a:t>
            </a:r>
            <a:r>
              <a:rPr lang="en-US" dirty="0">
                <a:latin typeface="Cambria" pitchFamily="18" charset="0"/>
                <a:ea typeface="Cambria" pitchFamily="18" charset="0"/>
              </a:rPr>
              <a:t>increases the sales price also going to be increased.</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916696"/>
            <a:ext cx="5773993" cy="502323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932" y="658815"/>
            <a:ext cx="4841368" cy="5281118"/>
          </a:xfrm>
          <a:prstGeom prst="rect">
            <a:avLst/>
          </a:prstGeom>
        </p:spPr>
      </p:pic>
    </p:spTree>
    <p:extLst>
      <p:ext uri="{BB962C8B-B14F-4D97-AF65-F5344CB8AC3E}">
        <p14:creationId xmlns:p14="http://schemas.microsoft.com/office/powerpoint/2010/main" val="21783847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1300" y="241300"/>
            <a:ext cx="9867900" cy="400110"/>
          </a:xfrm>
          <a:prstGeom prst="rect">
            <a:avLst/>
          </a:prstGeom>
          <a:noFill/>
        </p:spPr>
        <p:txBody>
          <a:bodyPr wrap="square" rtlCol="0">
            <a:spAutoFit/>
          </a:bodyPr>
          <a:lstStyle/>
          <a:p>
            <a:r>
              <a:rPr lang="en-US" b="1" dirty="0" smtClean="0"/>
              <a:t>10.Type of foundation </a:t>
            </a:r>
            <a:r>
              <a:rPr lang="en-US" sz="2000" b="1" dirty="0" err="1" smtClean="0"/>
              <a:t>v</a:t>
            </a:r>
            <a:r>
              <a:rPr lang="en-US" sz="2000" b="1" dirty="0" err="1" smtClean="0">
                <a:solidFill>
                  <a:srgbClr val="FF0000"/>
                </a:solidFill>
              </a:rPr>
              <a:t>s</a:t>
            </a:r>
            <a:r>
              <a:rPr lang="en-US" sz="2000" b="1" dirty="0" smtClean="0">
                <a:solidFill>
                  <a:srgbClr val="FF0000"/>
                </a:solidFill>
              </a:rPr>
              <a:t> </a:t>
            </a:r>
            <a:r>
              <a:rPr lang="en-US" sz="2000" b="1" dirty="0">
                <a:solidFill>
                  <a:srgbClr val="FF0000"/>
                </a:solidFill>
              </a:rPr>
              <a:t>Sales Price</a:t>
            </a:r>
            <a:endParaRPr lang="en-US" sz="2000" dirty="0">
              <a:solidFill>
                <a:srgbClr val="FF0000"/>
              </a:solidFill>
            </a:endParaRPr>
          </a:p>
        </p:txBody>
      </p:sp>
      <p:sp>
        <p:nvSpPr>
          <p:cNvPr id="3" name="Flowchart: Data 2"/>
          <p:cNvSpPr/>
          <p:nvPr/>
        </p:nvSpPr>
        <p:spPr>
          <a:xfrm>
            <a:off x="6083300" y="241300"/>
            <a:ext cx="127000" cy="6374031"/>
          </a:xfrm>
          <a:prstGeom prst="flowChartInputOutput">
            <a:avLst/>
          </a:prstGeom>
          <a:solidFill>
            <a:schemeClr val="bg1">
              <a:lumMod val="95000"/>
            </a:schemeClr>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350000" y="241300"/>
            <a:ext cx="5727700" cy="400110"/>
          </a:xfrm>
          <a:prstGeom prst="rect">
            <a:avLst/>
          </a:prstGeom>
          <a:noFill/>
        </p:spPr>
        <p:txBody>
          <a:bodyPr wrap="square" rtlCol="0">
            <a:spAutoFit/>
          </a:bodyPr>
          <a:lstStyle/>
          <a:p>
            <a:r>
              <a:rPr lang="en-US" sz="2000" b="1" dirty="0" smtClean="0"/>
              <a:t>11.Kitchen quality </a:t>
            </a:r>
            <a:r>
              <a:rPr lang="en-US" sz="2000" b="1" dirty="0" err="1" smtClean="0"/>
              <a:t>v</a:t>
            </a:r>
            <a:r>
              <a:rPr lang="en-US" sz="2000" b="1" dirty="0" err="1" smtClean="0">
                <a:solidFill>
                  <a:srgbClr val="FF0000"/>
                </a:solidFill>
              </a:rPr>
              <a:t>s</a:t>
            </a:r>
            <a:r>
              <a:rPr lang="en-US" sz="2000" b="1" dirty="0" smtClean="0">
                <a:solidFill>
                  <a:srgbClr val="FF0000"/>
                </a:solidFill>
              </a:rPr>
              <a:t> </a:t>
            </a:r>
            <a:r>
              <a:rPr lang="en-US" sz="2000" b="1" dirty="0">
                <a:solidFill>
                  <a:srgbClr val="FF0000"/>
                </a:solidFill>
              </a:rPr>
              <a:t>Sales Price</a:t>
            </a:r>
            <a:endParaRPr lang="en-US" sz="2000" dirty="0">
              <a:solidFill>
                <a:srgbClr val="FF0000"/>
              </a:solidFill>
            </a:endParaRPr>
          </a:p>
        </p:txBody>
      </p:sp>
      <p:sp>
        <p:nvSpPr>
          <p:cNvPr id="5" name="TextBox 4"/>
          <p:cNvSpPr txBox="1"/>
          <p:nvPr/>
        </p:nvSpPr>
        <p:spPr>
          <a:xfrm>
            <a:off x="44449" y="5692001"/>
            <a:ext cx="5880100" cy="923330"/>
          </a:xfrm>
          <a:prstGeom prst="rect">
            <a:avLst/>
          </a:prstGeom>
          <a:noFill/>
        </p:spPr>
        <p:txBody>
          <a:bodyPr wrap="square" rtlCol="0">
            <a:spAutoFit/>
          </a:bodyPr>
          <a:lstStyle/>
          <a:p>
            <a:pPr marL="285750" indent="-285750">
              <a:buFont typeface="Wingdings" pitchFamily="2" charset="2"/>
              <a:buChar char="q"/>
            </a:pPr>
            <a:r>
              <a:rPr lang="en-US" dirty="0">
                <a:latin typeface="Cambria" pitchFamily="18" charset="0"/>
                <a:ea typeface="Cambria" pitchFamily="18" charset="0"/>
              </a:rPr>
              <a:t>If its poured concrete foundation then its sales price will be higher than any other type of foundation followed by Cinder </a:t>
            </a:r>
            <a:r>
              <a:rPr lang="en-US" dirty="0" err="1">
                <a:latin typeface="Cambria" pitchFamily="18" charset="0"/>
                <a:ea typeface="Cambria" pitchFamily="18" charset="0"/>
              </a:rPr>
              <a:t>block,stone,brick</a:t>
            </a:r>
            <a:r>
              <a:rPr lang="en-US" dirty="0">
                <a:latin typeface="Cambria" pitchFamily="18" charset="0"/>
                <a:ea typeface="Cambria" pitchFamily="18" charset="0"/>
              </a:rPr>
              <a:t> and tail and wood.</a:t>
            </a:r>
          </a:p>
        </p:txBody>
      </p:sp>
      <p:sp>
        <p:nvSpPr>
          <p:cNvPr id="6" name="TextBox 5"/>
          <p:cNvSpPr txBox="1"/>
          <p:nvPr/>
        </p:nvSpPr>
        <p:spPr>
          <a:xfrm>
            <a:off x="6350000" y="5995769"/>
            <a:ext cx="5727700" cy="646331"/>
          </a:xfrm>
          <a:prstGeom prst="rect">
            <a:avLst/>
          </a:prstGeom>
          <a:noFill/>
        </p:spPr>
        <p:txBody>
          <a:bodyPr wrap="square" rtlCol="0">
            <a:spAutoFit/>
          </a:bodyPr>
          <a:lstStyle/>
          <a:p>
            <a:pPr marL="285750" indent="-285750">
              <a:buFont typeface="Wingdings" pitchFamily="2" charset="2"/>
              <a:buChar char="q"/>
            </a:pPr>
            <a:r>
              <a:rPr lang="en-US" dirty="0">
                <a:latin typeface="Cambria" pitchFamily="18" charset="0"/>
                <a:ea typeface="Cambria" pitchFamily="18" charset="0"/>
              </a:rPr>
              <a:t>The excellent  </a:t>
            </a:r>
            <a:r>
              <a:rPr lang="en-US" dirty="0" smtClean="0">
                <a:latin typeface="Cambria" pitchFamily="18" charset="0"/>
                <a:ea typeface="Cambria" pitchFamily="18" charset="0"/>
              </a:rPr>
              <a:t>kitchen quality </a:t>
            </a:r>
            <a:r>
              <a:rPr lang="en-US" dirty="0">
                <a:latin typeface="Cambria" pitchFamily="18" charset="0"/>
                <a:ea typeface="Cambria" pitchFamily="18" charset="0"/>
              </a:rPr>
              <a:t>will get sold for higher </a:t>
            </a:r>
            <a:r>
              <a:rPr lang="en-US" dirty="0" err="1">
                <a:latin typeface="Cambria" pitchFamily="18" charset="0"/>
                <a:ea typeface="Cambria" pitchFamily="18" charset="0"/>
              </a:rPr>
              <a:t>price,followed</a:t>
            </a:r>
            <a:r>
              <a:rPr lang="en-US" dirty="0">
                <a:latin typeface="Cambria" pitchFamily="18" charset="0"/>
                <a:ea typeface="Cambria" pitchFamily="18" charset="0"/>
              </a:rPr>
              <a:t> by </a:t>
            </a:r>
            <a:r>
              <a:rPr lang="en-US" dirty="0" err="1">
                <a:latin typeface="Cambria" pitchFamily="18" charset="0"/>
                <a:ea typeface="Cambria" pitchFamily="18" charset="0"/>
              </a:rPr>
              <a:t>good,average</a:t>
            </a:r>
            <a:r>
              <a:rPr lang="en-US" dirty="0">
                <a:latin typeface="Cambria" pitchFamily="18" charset="0"/>
                <a:ea typeface="Cambria" pitchFamily="18" charset="0"/>
              </a:rPr>
              <a:t>/</a:t>
            </a:r>
            <a:r>
              <a:rPr lang="en-US" dirty="0" err="1">
                <a:latin typeface="Cambria" pitchFamily="18" charset="0"/>
                <a:ea typeface="Cambria" pitchFamily="18" charset="0"/>
              </a:rPr>
              <a:t>typical,fair</a:t>
            </a:r>
            <a:r>
              <a:rPr lang="en-US" dirty="0">
                <a:latin typeface="Cambria" pitchFamily="18" charset="0"/>
                <a:ea typeface="Cambria" pitchFamily="18" charset="0"/>
              </a:rPr>
              <a:t> and poor.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 y="775325"/>
            <a:ext cx="4965699" cy="479104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300" y="678185"/>
            <a:ext cx="5029199" cy="5013816"/>
          </a:xfrm>
          <a:prstGeom prst="rect">
            <a:avLst/>
          </a:prstGeom>
        </p:spPr>
      </p:pic>
    </p:spTree>
    <p:extLst>
      <p:ext uri="{BB962C8B-B14F-4D97-AF65-F5344CB8AC3E}">
        <p14:creationId xmlns:p14="http://schemas.microsoft.com/office/powerpoint/2010/main" val="3973574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848</TotalTime>
  <Words>1103</Words>
  <Application>Microsoft Office PowerPoint</Application>
  <PresentationFormat>Custom</PresentationFormat>
  <Paragraphs>85</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Sharma</dc:creator>
  <cp:lastModifiedBy>User</cp:lastModifiedBy>
  <cp:revision>44</cp:revision>
  <dcterms:created xsi:type="dcterms:W3CDTF">2018-02-09T18:03:04Z</dcterms:created>
  <dcterms:modified xsi:type="dcterms:W3CDTF">2021-09-20T08:44:56Z</dcterms:modified>
</cp:coreProperties>
</file>